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5"/>
  </p:sldMasterIdLst>
  <p:notesMasterIdLst>
    <p:notesMasterId r:id="rId28"/>
  </p:notesMasterIdLst>
  <p:handoutMasterIdLst>
    <p:handoutMasterId r:id="rId29"/>
  </p:handoutMasterIdLst>
  <p:sldIdLst>
    <p:sldId id="422" r:id="rId6"/>
    <p:sldId id="423" r:id="rId7"/>
    <p:sldId id="404" r:id="rId8"/>
    <p:sldId id="425" r:id="rId9"/>
    <p:sldId id="441" r:id="rId10"/>
    <p:sldId id="442" r:id="rId11"/>
    <p:sldId id="443" r:id="rId12"/>
    <p:sldId id="426" r:id="rId13"/>
    <p:sldId id="440" r:id="rId14"/>
    <p:sldId id="429" r:id="rId15"/>
    <p:sldId id="432" r:id="rId16"/>
    <p:sldId id="435" r:id="rId17"/>
    <p:sldId id="431" r:id="rId18"/>
    <p:sldId id="438" r:id="rId19"/>
    <p:sldId id="430" r:id="rId20"/>
    <p:sldId id="437" r:id="rId21"/>
    <p:sldId id="439" r:id="rId22"/>
    <p:sldId id="436" r:id="rId23"/>
    <p:sldId id="434" r:id="rId24"/>
    <p:sldId id="450" r:id="rId25"/>
    <p:sldId id="447" r:id="rId26"/>
    <p:sldId id="444" r:id="rId27"/>
  </p:sldIdLst>
  <p:sldSz cx="12192000" cy="6858000"/>
  <p:notesSz cx="6858000" cy="9144000"/>
  <p:embeddedFontLst>
    <p:embeddedFont>
      <p:font typeface="Bradley Hand ITC" panose="03070402050302030203" pitchFamily="66" charset="0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Consolas" panose="020B0609020204030204" pitchFamily="49" charset="0"/>
      <p:regular r:id="rId37"/>
      <p:bold r:id="rId38"/>
      <p:italic r:id="rId39"/>
      <p:boldItalic r:id="rId40"/>
    </p:embeddedFont>
    <p:embeddedFont>
      <p:font typeface="Segoe UI" panose="020B0502040204020203" pitchFamily="34" charset="0"/>
      <p:regular r:id="rId41"/>
      <p:bold r:id="rId42"/>
      <p:italic r:id="rId43"/>
      <p:boldItalic r:id="rId44"/>
    </p:embeddedFont>
    <p:embeddedFont>
      <p:font typeface="Segoe UI Light" panose="020B0502040204020203" pitchFamily="34" charset="0"/>
      <p:regular r:id="rId45"/>
      <p:italic r:id="rId46"/>
    </p:embeddedFont>
    <p:embeddedFont>
      <p:font typeface="WebHostingHub-Glyphs" panose="020B0604020202020204" charset="0"/>
      <p:regular r:id="rId47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rah BOUTER" initials="SB" lastIdx="9" clrIdx="0">
    <p:extLst>
      <p:ext uri="{19B8F6BF-5375-455C-9EA6-DF929625EA0E}">
        <p15:presenceInfo xmlns:p15="http://schemas.microsoft.com/office/powerpoint/2012/main" userId="S-1-5-21-1801674531-1897051121-839522115-8424" providerId="AD"/>
      </p:ext>
    </p:extLst>
  </p:cmAuthor>
  <p:cmAuthor id="2" name="Thierry RICHARD" initials="TR" lastIdx="1" clrIdx="1">
    <p:extLst>
      <p:ext uri="{19B8F6BF-5375-455C-9EA6-DF929625EA0E}">
        <p15:presenceInfo xmlns:p15="http://schemas.microsoft.com/office/powerpoint/2012/main" userId="Thierry RICHARD" providerId="None"/>
      </p:ext>
    </p:extLst>
  </p:cmAuthor>
  <p:cmAuthor id="3" name="RICHARD Thierry Admin" initials="RTA" lastIdx="3" clrIdx="2">
    <p:extLst>
      <p:ext uri="{19B8F6BF-5375-455C-9EA6-DF929625EA0E}">
        <p15:presenceInfo xmlns:p15="http://schemas.microsoft.com/office/powerpoint/2012/main" userId="RICHARD Thierry 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E6E6"/>
    <a:srgbClr val="B014A9"/>
    <a:srgbClr val="348899"/>
    <a:srgbClr val="962D3E"/>
    <a:srgbClr val="959E9E"/>
    <a:srgbClr val="ACCFCC"/>
    <a:srgbClr val="2F3240"/>
    <a:srgbClr val="08BC80"/>
    <a:srgbClr val="03AFC1"/>
    <a:srgbClr val="0089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80" autoAdjust="0"/>
    <p:restoredTop sz="93060" autoAdjust="0"/>
  </p:normalViewPr>
  <p:slideViewPr>
    <p:cSldViewPr snapToGrid="0">
      <p:cViewPr varScale="1">
        <p:scale>
          <a:sx n="106" d="100"/>
          <a:sy n="106" d="100"/>
        </p:scale>
        <p:origin x="624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7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10.fntdata"/><Relationship Id="rId21" Type="http://schemas.openxmlformats.org/officeDocument/2006/relationships/slide" Target="slides/slide16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handoutMaster" Target="handoutMasters/handoutMaster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49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3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5.xml"/><Relationship Id="rId41" Type="http://schemas.openxmlformats.org/officeDocument/2006/relationships/font" Target="fonts/font12.fntdata"/><Relationship Id="rId6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EB9EB-B186-4F9A-9F85-BBB1D65C7589}" type="datetimeFigureOut">
              <a:rPr lang="fr-FR" smtClean="0"/>
              <a:t>15/11/2018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11C90E-7C5C-4FC7-8E56-A2E921698B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24908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3BDECB-E14E-459C-896C-A883D5960C42}" type="datetimeFigureOut">
              <a:rPr lang="fr-FR" smtClean="0"/>
              <a:t>15/11/2018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A5B4E-61E0-4854-9785-88AF627D62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8058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2005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1856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3242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2780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1421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180880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9508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499777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Multicatch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99456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Calculatrice</a:t>
            </a:r>
          </a:p>
        </p:txBody>
      </p:sp>
    </p:spTree>
    <p:extLst>
      <p:ext uri="{BB962C8B-B14F-4D97-AF65-F5344CB8AC3E}">
        <p14:creationId xmlns:p14="http://schemas.microsoft.com/office/powerpoint/2010/main" val="1669922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Erreur due à une mauvaise utilisation</a:t>
            </a:r>
            <a:r>
              <a:rPr lang="fr-FR" baseline="0" dirty="0"/>
              <a:t> d’une méthode. Exemples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baseline="0" dirty="0"/>
              <a:t>Appel à une méthode sur une instance nulle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baseline="0" dirty="0"/>
              <a:t>Accès un indice n’existant pas dans un tableau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baseline="0" dirty="0"/>
              <a:t>Division par zéro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36970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6426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6178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À l’exécution, une exception</a:t>
            </a:r>
            <a:r>
              <a:rPr lang="fr-FR" baseline="0" dirty="0"/>
              <a:t> contrôlée est levée lorsque se produit</a:t>
            </a:r>
            <a:r>
              <a:rPr lang="fr-FR" dirty="0"/>
              <a:t> une situation que la méthode n’est pas capable de traiter</a:t>
            </a:r>
          </a:p>
        </p:txBody>
      </p:sp>
    </p:spTree>
    <p:extLst>
      <p:ext uri="{BB962C8B-B14F-4D97-AF65-F5344CB8AC3E}">
        <p14:creationId xmlns:p14="http://schemas.microsoft.com/office/powerpoint/2010/main" val="3951779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À l’exécution, une exception</a:t>
            </a:r>
            <a:r>
              <a:rPr lang="fr-FR" baseline="0" dirty="0"/>
              <a:t> contrôlée est levée lorsque se produit</a:t>
            </a:r>
            <a:r>
              <a:rPr lang="fr-FR" dirty="0"/>
              <a:t> une situation que la méthode n’est pas capable de traiter</a:t>
            </a:r>
          </a:p>
        </p:txBody>
      </p:sp>
    </p:spTree>
    <p:extLst>
      <p:ext uri="{BB962C8B-B14F-4D97-AF65-F5344CB8AC3E}">
        <p14:creationId xmlns:p14="http://schemas.microsoft.com/office/powerpoint/2010/main" val="4150742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4166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2007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691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u mod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3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rgbClr val="348899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154762" y="6173787"/>
            <a:ext cx="2743200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7557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5847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19245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213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1468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9720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émon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62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154762" y="6173787"/>
            <a:ext cx="2743200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4" name="ZoneTexte 3"/>
          <p:cNvSpPr txBox="1"/>
          <p:nvPr userDrawn="1"/>
        </p:nvSpPr>
        <p:spPr>
          <a:xfrm>
            <a:off x="1524000" y="1365956"/>
            <a:ext cx="9144000" cy="3826933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/>
            <a:r>
              <a:rPr lang="fr-FR" sz="6000" kern="1200" dirty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Démonstration</a:t>
            </a:r>
          </a:p>
        </p:txBody>
      </p:sp>
      <p:sp>
        <p:nvSpPr>
          <p:cNvPr id="12" name="Espace réservé du texte 23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</p:spTree>
    <p:extLst>
      <p:ext uri="{BB962C8B-B14F-4D97-AF65-F5344CB8AC3E}">
        <p14:creationId xmlns:p14="http://schemas.microsoft.com/office/powerpoint/2010/main" val="1633841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79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154762" y="6173787"/>
            <a:ext cx="2743200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4" name="ZoneTexte 3"/>
          <p:cNvSpPr txBox="1"/>
          <p:nvPr userDrawn="1"/>
        </p:nvSpPr>
        <p:spPr>
          <a:xfrm>
            <a:off x="1524000" y="1365956"/>
            <a:ext cx="9144000" cy="3826933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/>
            <a:r>
              <a:rPr lang="fr-FR" sz="6000" kern="1200" dirty="0">
                <a:solidFill>
                  <a:srgbClr val="343642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TP</a:t>
            </a:r>
          </a:p>
        </p:txBody>
      </p:sp>
      <p:sp>
        <p:nvSpPr>
          <p:cNvPr id="12" name="Espace réservé du texte 23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Titre du module (sans son numéro)</a:t>
            </a:r>
          </a:p>
        </p:txBody>
      </p:sp>
    </p:spTree>
    <p:extLst>
      <p:ext uri="{BB962C8B-B14F-4D97-AF65-F5344CB8AC3E}">
        <p14:creationId xmlns:p14="http://schemas.microsoft.com/office/powerpoint/2010/main" val="342698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vaux dirig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79C9C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>
            <a:off x="0" y="6173786"/>
            <a:ext cx="12192000" cy="697706"/>
          </a:xfrm>
          <a:prstGeom prst="rect">
            <a:avLst/>
          </a:prstGeom>
          <a:solidFill>
            <a:srgbClr val="962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1210628"/>
          </a:xfrm>
        </p:spPr>
        <p:txBody>
          <a:bodyPr lIns="0" tIns="0" rIns="0" bIns="0" anchor="t" anchorCtr="0"/>
          <a:lstStyle>
            <a:lvl1pPr>
              <a:defRPr>
                <a:solidFill>
                  <a:srgbClr val="962D3E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1179118" y="1825625"/>
            <a:ext cx="10718843" cy="3729355"/>
          </a:xfrm>
        </p:spPr>
        <p:txBody>
          <a:bodyPr/>
          <a:lstStyle>
            <a:lvl1pPr>
              <a:buClr>
                <a:srgbClr val="004358"/>
              </a:buClr>
              <a:defRPr sz="2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Clr>
                <a:srgbClr val="962D3E"/>
              </a:buClr>
              <a:defRPr sz="18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buClr>
                <a:srgbClr val="DA8291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buClr>
                <a:srgbClr val="DA8291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buClr>
                <a:srgbClr val="DA8291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12880" y="6173787"/>
            <a:ext cx="885081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13" name="Espace réservé du texte 23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rgbClr val="34364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</p:spTree>
    <p:extLst>
      <p:ext uri="{BB962C8B-B14F-4D97-AF65-F5344CB8AC3E}">
        <p14:creationId xmlns:p14="http://schemas.microsoft.com/office/powerpoint/2010/main" val="2127430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79C9C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 userDrawn="1"/>
        </p:nvSpPr>
        <p:spPr>
          <a:xfrm>
            <a:off x="0" y="6173786"/>
            <a:ext cx="12192000" cy="697706"/>
          </a:xfrm>
          <a:prstGeom prst="rect">
            <a:avLst/>
          </a:prstGeom>
          <a:solidFill>
            <a:srgbClr val="348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1210628"/>
          </a:xfrm>
        </p:spPr>
        <p:txBody>
          <a:bodyPr lIns="0" tIns="0" rIns="0" bIns="0" anchor="t" anchorCtr="0"/>
          <a:lstStyle>
            <a:lvl1pPr>
              <a:defRPr>
                <a:solidFill>
                  <a:srgbClr val="348899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79118" y="1825625"/>
            <a:ext cx="10718843" cy="3729355"/>
          </a:xfrm>
        </p:spPr>
        <p:txBody>
          <a:bodyPr/>
          <a:lstStyle>
            <a:lvl1pPr>
              <a:buClr>
                <a:srgbClr val="004358"/>
              </a:buClr>
              <a:defRPr sz="2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Clr>
                <a:srgbClr val="348899"/>
              </a:buClr>
              <a:defRPr sz="18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buClr>
                <a:srgbClr val="ACCFCC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buClr>
                <a:srgbClr val="979C9C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buClr>
                <a:srgbClr val="979C9C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12880" y="6173787"/>
            <a:ext cx="885081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24" name="Espace réservé du texte 23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rgbClr val="34364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</p:spTree>
    <p:extLst>
      <p:ext uri="{BB962C8B-B14F-4D97-AF65-F5344CB8AC3E}">
        <p14:creationId xmlns:p14="http://schemas.microsoft.com/office/powerpoint/2010/main" val="4020801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fs ou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59E9E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 userDrawn="1"/>
        </p:nvSpPr>
        <p:spPr>
          <a:xfrm>
            <a:off x="-1" y="829430"/>
            <a:ext cx="12192001" cy="6028569"/>
          </a:xfrm>
          <a:prstGeom prst="rect">
            <a:avLst/>
          </a:prstGeom>
          <a:solidFill>
            <a:srgbClr val="348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9365" y="1099255"/>
            <a:ext cx="3672739" cy="2434167"/>
          </a:xfrm>
        </p:spPr>
        <p:txBody>
          <a:bodyPr lIns="0" tIns="0" rIns="0" bIns="0" anchor="t" anchorCtr="0"/>
          <a:lstStyle>
            <a:lvl1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645506" y="1099255"/>
            <a:ext cx="7252455" cy="3729355"/>
          </a:xfrm>
        </p:spPr>
        <p:txBody>
          <a:bodyPr/>
          <a:lstStyle>
            <a:lvl1pPr marL="342900" indent="-34290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240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001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573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145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Modifiez les styles du texte du </a:t>
            </a:r>
            <a:r>
              <a:rPr lang="fr-FR" dirty="0" err="1"/>
              <a:t>masquehf:kifyfyfyfyfyfyfyf:kfk:gvgl:g</a:t>
            </a:r>
            <a:endParaRPr lang="fr-FR" dirty="0"/>
          </a:p>
          <a:p>
            <a:pPr lvl="0"/>
            <a:r>
              <a:rPr lang="fr-FR" dirty="0"/>
              <a:t>:</a:t>
            </a:r>
            <a:r>
              <a:rPr lang="fr-FR" dirty="0" err="1"/>
              <a:t>glo!g</a:t>
            </a:r>
            <a:r>
              <a:rPr lang="fr-FR" dirty="0"/>
              <a:t> </a:t>
            </a:r>
            <a:r>
              <a:rPr lang="fr-FR" dirty="0" err="1"/>
              <a:t>lgl:gf</a:t>
            </a:r>
            <a:r>
              <a:rPr lang="fr-FR" dirty="0"/>
              <a:t>:</a:t>
            </a:r>
          </a:p>
          <a:p>
            <a:pPr lvl="0"/>
            <a:endParaRPr lang="fr-FR" dirty="0"/>
          </a:p>
          <a:p>
            <a:pPr lvl="1"/>
            <a:r>
              <a:rPr lang="fr-FR" dirty="0"/>
              <a:t>Deuxième </a:t>
            </a:r>
            <a:r>
              <a:rPr lang="fr-FR" dirty="0" err="1"/>
              <a:t>niveauhil:iiiiiiiiiiiiiiiiiiiiiiopùjkb</a:t>
            </a:r>
            <a:r>
              <a:rPr lang="fr-FR" dirty="0"/>
              <a:t> </a:t>
            </a:r>
            <a:r>
              <a:rPr lang="fr-FR" dirty="0" err="1"/>
              <a:t>ihlfo:ghoglugmohhvki:y</a:t>
            </a:r>
            <a:r>
              <a:rPr lang="fr-FR" dirty="0"/>
              <a:t>  </a:t>
            </a:r>
            <a:r>
              <a:rPr lang="fr-FR" dirty="0" err="1"/>
              <a:t>yiyfi:ilyg</a:t>
            </a:r>
            <a:r>
              <a:rPr lang="fr-FR" dirty="0"/>
              <a:t> li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12880" y="6173787"/>
            <a:ext cx="885081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24" name="Espace réservé du texte 23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4" y="193022"/>
            <a:ext cx="11556000" cy="443387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rgbClr val="34364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</p:spTree>
    <p:extLst>
      <p:ext uri="{BB962C8B-B14F-4D97-AF65-F5344CB8AC3E}">
        <p14:creationId xmlns:p14="http://schemas.microsoft.com/office/powerpoint/2010/main" val="740131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4680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1818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8587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684714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79" r:id="rId3"/>
    <p:sldLayoutId id="2147483651" r:id="rId4"/>
    <p:sldLayoutId id="2147483650" r:id="rId5"/>
    <p:sldLayoutId id="214748366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pc="-1" dirty="0">
                <a:solidFill>
                  <a:srgbClr val="FFFFFF"/>
                </a:solidFill>
                <a:latin typeface="Segoe UI Light"/>
              </a:rPr>
              <a:t>La Programmation Orientée Objet (POO) avec Java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Module 7 – Les exceptions</a:t>
            </a:r>
          </a:p>
        </p:txBody>
      </p:sp>
    </p:spTree>
    <p:extLst>
      <p:ext uri="{BB962C8B-B14F-4D97-AF65-F5344CB8AC3E}">
        <p14:creationId xmlns:p14="http://schemas.microsoft.com/office/powerpoint/2010/main" val="3187287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exceptions contrôlées personnalisées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fr-FR" dirty="0"/>
              <a:t>Classe héritant de Exception mais pas de </a:t>
            </a:r>
            <a:r>
              <a:rPr lang="fr-FR" dirty="0" err="1"/>
              <a:t>RuntimeException</a:t>
            </a:r>
            <a:endParaRPr lang="fr-FR" dirty="0"/>
          </a:p>
          <a:p>
            <a:r>
              <a:rPr lang="fr-FR" dirty="0"/>
              <a:t>Exemple 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FailliteException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private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serialVersionUID</a:t>
            </a:r>
            <a:r>
              <a:rPr lang="en-US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= 1L;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Joueur 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joueur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FailliteException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message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Joueur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super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message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joueur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Joueur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getJoueur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return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joueur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fr-FR" sz="160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exceptions</a:t>
            </a:r>
          </a:p>
        </p:txBody>
      </p:sp>
      <p:grpSp>
        <p:nvGrpSpPr>
          <p:cNvPr id="5" name="Groupe 4"/>
          <p:cNvGrpSpPr/>
          <p:nvPr/>
        </p:nvGrpSpPr>
        <p:grpSpPr>
          <a:xfrm rot="21281616">
            <a:off x="7643106" y="2450314"/>
            <a:ext cx="3835761" cy="1171878"/>
            <a:chOff x="1580758" y="1518241"/>
            <a:chExt cx="2179668" cy="2403084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7" y="1689204"/>
              <a:ext cx="1986456" cy="2031758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lvl="0" algn="ctr">
                <a:defRPr/>
              </a:pP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Exception contrôlée :</a:t>
              </a:r>
            </a:p>
            <a:p>
              <a:pPr lvl="0" algn="ctr">
                <a:defRPr/>
              </a:pP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Hérite de </a:t>
              </a:r>
              <a:r>
                <a:rPr lang="fr-FR" sz="20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Exception</a:t>
              </a:r>
              <a:endParaRPr lang="fr-FR" sz="2000" b="1" dirty="0">
                <a:solidFill>
                  <a:srgbClr val="962D3E"/>
                </a:solidFill>
                <a:latin typeface="Bradley Hand ITC" panose="03070402050302030203" pitchFamily="66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3807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exceptions contrôlées personnalisées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jouer()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AllerEnPrisonException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      …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try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if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(Monopoly.</a:t>
            </a:r>
            <a:r>
              <a:rPr lang="fr-FR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de1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.lancer() == Monopoly.</a:t>
            </a:r>
            <a:r>
              <a:rPr lang="fr-FR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de2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.lancer())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        </a:t>
            </a:r>
            <a:r>
              <a:rPr lang="fr-F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nbDoubles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  if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nbDoubles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== 3)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"%s a fait %d et %d aux </a:t>
            </a:r>
            <a:r>
              <a:rPr lang="fr-FR" sz="16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dés%n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joueurCourant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Monopoly.</a:t>
            </a:r>
            <a:r>
              <a:rPr lang="fr-FR" sz="1600" i="1" dirty="0">
                <a:solidFill>
                  <a:srgbClr val="0000C0"/>
                </a:solidFill>
                <a:latin typeface="Consolas" panose="020B0609020204030204" pitchFamily="49" charset="0"/>
              </a:rPr>
              <a:t>de1</a:t>
            </a:r>
            <a:r>
              <a:rPr lang="fr-F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.getFaceTiree(), Monopoly.</a:t>
            </a:r>
            <a:r>
              <a:rPr lang="fr-FR" sz="1600" i="1" dirty="0">
                <a:solidFill>
                  <a:srgbClr val="0000C0"/>
                </a:solidFill>
                <a:latin typeface="Consolas" panose="020B0609020204030204" pitchFamily="49" charset="0"/>
              </a:rPr>
              <a:t>de2</a:t>
            </a:r>
            <a:r>
              <a:rPr lang="fr-F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.getFaceTiree());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  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throw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AllerEnPrisonException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"3 doubles d'affilée"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      </a:t>
            </a:r>
            <a:r>
              <a:rPr lang="fr-F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joueurCourant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().jouer(Monopoly.</a:t>
            </a:r>
            <a:r>
              <a:rPr lang="fr-FR" sz="1600" i="1" dirty="0">
                <a:solidFill>
                  <a:srgbClr val="0000C0"/>
                </a:solidFill>
                <a:latin typeface="Consolas" panose="020B0609020204030204" pitchFamily="49" charset="0"/>
              </a:rPr>
              <a:t>de1</a:t>
            </a:r>
            <a:r>
              <a:rPr lang="fr-F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.getFaceTiree(), Monopoly.</a:t>
            </a:r>
            <a:r>
              <a:rPr lang="fr-FR" sz="1600" i="1" dirty="0">
                <a:solidFill>
                  <a:srgbClr val="0000C0"/>
                </a:solidFill>
                <a:latin typeface="Consolas" panose="020B0609020204030204" pitchFamily="49" charset="0"/>
              </a:rPr>
              <a:t>de2</a:t>
            </a:r>
            <a:r>
              <a:rPr lang="fr-F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.getFaceTiree());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catch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FailliteException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Monopoly.</a:t>
            </a:r>
            <a:r>
              <a:rPr lang="fr-FR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joueurs</a:t>
            </a:r>
            <a:r>
              <a:rPr lang="fr-FR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.retirer</a:t>
            </a:r>
            <a:r>
              <a:rPr lang="fr-F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fr-FR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.getJoueur</a:t>
            </a:r>
            <a:r>
              <a:rPr lang="fr-F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err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.getMessage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      …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exceptions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3142" y="1723256"/>
            <a:ext cx="2486025" cy="1228725"/>
          </a:xfrm>
          <a:prstGeom prst="rect">
            <a:avLst/>
          </a:prstGeom>
        </p:spPr>
      </p:pic>
      <p:cxnSp>
        <p:nvCxnSpPr>
          <p:cNvPr id="8" name="Connecteur droit 7"/>
          <p:cNvCxnSpPr/>
          <p:nvPr/>
        </p:nvCxnSpPr>
        <p:spPr>
          <a:xfrm flipH="1">
            <a:off x="1179118" y="2396087"/>
            <a:ext cx="436" cy="316804"/>
          </a:xfrm>
          <a:prstGeom prst="line">
            <a:avLst/>
          </a:prstGeom>
          <a:ln w="25400">
            <a:solidFill>
              <a:srgbClr val="3488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9533142" y="1723256"/>
            <a:ext cx="2486025" cy="858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6" name="Groupe 15"/>
          <p:cNvGrpSpPr/>
          <p:nvPr/>
        </p:nvGrpSpPr>
        <p:grpSpPr>
          <a:xfrm>
            <a:off x="9191889" y="2608798"/>
            <a:ext cx="317250" cy="144000"/>
            <a:chOff x="5833015" y="4314909"/>
            <a:chExt cx="317250" cy="144000"/>
          </a:xfrm>
        </p:grpSpPr>
        <p:sp>
          <p:nvSpPr>
            <p:cNvPr id="17" name="Pentagone 16"/>
            <p:cNvSpPr/>
            <p:nvPr/>
          </p:nvSpPr>
          <p:spPr>
            <a:xfrm>
              <a:off x="5833015" y="4314909"/>
              <a:ext cx="195828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18" name="Chevron 17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sp>
        <p:nvSpPr>
          <p:cNvPr id="19" name="Arc 18"/>
          <p:cNvSpPr/>
          <p:nvPr/>
        </p:nvSpPr>
        <p:spPr>
          <a:xfrm>
            <a:off x="896895" y="2712891"/>
            <a:ext cx="564445" cy="1648504"/>
          </a:xfrm>
          <a:prstGeom prst="arc">
            <a:avLst>
              <a:gd name="adj1" fmla="val 5427455"/>
              <a:gd name="adj2" fmla="val 16206295"/>
            </a:avLst>
          </a:prstGeom>
          <a:ln w="25400">
            <a:solidFill>
              <a:srgbClr val="3488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Connecteur droit 21"/>
          <p:cNvCxnSpPr/>
          <p:nvPr/>
        </p:nvCxnSpPr>
        <p:spPr>
          <a:xfrm flipH="1">
            <a:off x="1179117" y="4354622"/>
            <a:ext cx="436" cy="316804"/>
          </a:xfrm>
          <a:prstGeom prst="line">
            <a:avLst/>
          </a:prstGeom>
          <a:ln w="25400">
            <a:solidFill>
              <a:srgbClr val="3488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999118" y="4513024"/>
            <a:ext cx="360000" cy="360000"/>
          </a:xfrm>
          <a:prstGeom prst="ellipse">
            <a:avLst/>
          </a:prstGeom>
          <a:solidFill>
            <a:srgbClr val="348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fr-FR" dirty="0">
                <a:solidFill>
                  <a:schemeClr val="bg1"/>
                </a:solidFill>
                <a:latin typeface="WebHostingHub-Glyphs" panose="02000503000000000000" pitchFamily="2" charset="0"/>
              </a:rPr>
              <a:t>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51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exceptions contrôlées personnalisées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Joueur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latin typeface="Consolas" panose="020B0609020204030204" pitchFamily="49" charset="0"/>
              </a:rPr>
              <a:t>    …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jouer(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de1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de2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FailliteException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AllerEnPrisonException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3F7F5F"/>
                </a:solidFill>
                <a:latin typeface="Consolas" panose="020B0609020204030204" pitchFamily="49" charset="0"/>
              </a:rPr>
              <a:t>    //////////////////// déplacement ////////////////////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"%s a fait %d et %d aux </a:t>
            </a:r>
            <a:r>
              <a:rPr lang="fr-FR" sz="16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dés%n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i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nom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de1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de2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if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position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joueurPart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for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de1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de2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- 1;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C0"/>
                </a:solidFill>
                <a:latin typeface="Consolas" panose="020B0609020204030204" pitchFamily="49" charset="0"/>
              </a:rPr>
              <a:t>        position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position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.suivant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C0"/>
                </a:solidFill>
                <a:latin typeface="Consolas" panose="020B0609020204030204" pitchFamily="49" charset="0"/>
              </a:rPr>
              <a:t>        </a:t>
            </a:r>
            <a:r>
              <a:rPr lang="fr-FR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position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joueurPasse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C0"/>
                </a:solidFill>
                <a:latin typeface="Consolas" panose="020B0609020204030204" pitchFamily="49" charset="0"/>
              </a:rPr>
              <a:t>      position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position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.suivant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C0"/>
                </a:solidFill>
                <a:latin typeface="Consolas" panose="020B0609020204030204" pitchFamily="49" charset="0"/>
              </a:rPr>
              <a:t>      </a:t>
            </a:r>
            <a:r>
              <a:rPr lang="fr-FR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position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joueurArrive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…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exceptions</a:t>
            </a:r>
          </a:p>
        </p:txBody>
      </p:sp>
      <p:cxnSp>
        <p:nvCxnSpPr>
          <p:cNvPr id="6" name="Connecteur droit 5"/>
          <p:cNvCxnSpPr/>
          <p:nvPr/>
        </p:nvCxnSpPr>
        <p:spPr>
          <a:xfrm flipH="1">
            <a:off x="1179118" y="2396087"/>
            <a:ext cx="436" cy="1086701"/>
          </a:xfrm>
          <a:prstGeom prst="line">
            <a:avLst/>
          </a:prstGeom>
          <a:ln w="25400">
            <a:solidFill>
              <a:srgbClr val="3488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e 8"/>
          <p:cNvGrpSpPr/>
          <p:nvPr/>
        </p:nvGrpSpPr>
        <p:grpSpPr>
          <a:xfrm>
            <a:off x="9191889" y="4935123"/>
            <a:ext cx="317250" cy="144000"/>
            <a:chOff x="5833015" y="4314909"/>
            <a:chExt cx="317250" cy="144000"/>
          </a:xfrm>
        </p:grpSpPr>
        <p:sp>
          <p:nvSpPr>
            <p:cNvPr id="10" name="Pentagone 9"/>
            <p:cNvSpPr/>
            <p:nvPr/>
          </p:nvSpPr>
          <p:spPr>
            <a:xfrm>
              <a:off x="5833015" y="4314909"/>
              <a:ext cx="195828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11" name="Chevron 10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sp>
        <p:nvSpPr>
          <p:cNvPr id="13" name="Arc 12"/>
          <p:cNvSpPr/>
          <p:nvPr/>
        </p:nvSpPr>
        <p:spPr>
          <a:xfrm>
            <a:off x="896895" y="3482787"/>
            <a:ext cx="564445" cy="716957"/>
          </a:xfrm>
          <a:prstGeom prst="arc">
            <a:avLst>
              <a:gd name="adj1" fmla="val 5356274"/>
              <a:gd name="adj2" fmla="val 16206295"/>
            </a:avLst>
          </a:prstGeom>
          <a:ln w="25400">
            <a:solidFill>
              <a:srgbClr val="3488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c 13"/>
          <p:cNvSpPr/>
          <p:nvPr/>
        </p:nvSpPr>
        <p:spPr>
          <a:xfrm>
            <a:off x="896894" y="3482787"/>
            <a:ext cx="564445" cy="716957"/>
          </a:xfrm>
          <a:prstGeom prst="arc">
            <a:avLst>
              <a:gd name="adj1" fmla="val 16204848"/>
              <a:gd name="adj2" fmla="val 5493410"/>
            </a:avLst>
          </a:prstGeom>
          <a:ln w="25400">
            <a:solidFill>
              <a:srgbClr val="3488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14"/>
          <p:cNvCxnSpPr/>
          <p:nvPr/>
        </p:nvCxnSpPr>
        <p:spPr>
          <a:xfrm flipH="1">
            <a:off x="1179116" y="4201280"/>
            <a:ext cx="436" cy="470722"/>
          </a:xfrm>
          <a:prstGeom prst="line">
            <a:avLst/>
          </a:prstGeom>
          <a:ln w="25400">
            <a:solidFill>
              <a:srgbClr val="3488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6"/>
          <p:cNvSpPr/>
          <p:nvPr/>
        </p:nvSpPr>
        <p:spPr>
          <a:xfrm>
            <a:off x="999118" y="4513024"/>
            <a:ext cx="360000" cy="360000"/>
          </a:xfrm>
          <a:prstGeom prst="ellipse">
            <a:avLst/>
          </a:prstGeom>
          <a:solidFill>
            <a:srgbClr val="348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fr-FR" dirty="0">
                <a:solidFill>
                  <a:schemeClr val="bg1"/>
                </a:solidFill>
                <a:latin typeface="WebHostingHub-Glyphs" panose="02000503000000000000" pitchFamily="2" charset="0"/>
              </a:rPr>
              <a:t>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3142" y="4237845"/>
            <a:ext cx="2486025" cy="12287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533142" y="4237845"/>
            <a:ext cx="2486025" cy="699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18"/>
          <p:cNvCxnSpPr/>
          <p:nvPr/>
        </p:nvCxnSpPr>
        <p:spPr>
          <a:xfrm flipV="1">
            <a:off x="1179116" y="3464719"/>
            <a:ext cx="0" cy="58090"/>
          </a:xfrm>
          <a:prstGeom prst="line">
            <a:avLst/>
          </a:prstGeom>
          <a:ln w="38100">
            <a:solidFill>
              <a:srgbClr val="E5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46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0.00278 C 0.01277 -0.00278 0.02318 0.02037 0.02318 0.04954 C 0.02318 0.07824 0.01277 0.10185 -4.79167E-6 0.10185 C -0.01289 0.10185 -0.02317 0.07824 -0.02317 0.04954 C -0.02317 0.02037 -0.01289 -0.00278 -4.79167E-6 -0.00278 Z " pathEditMode="relative" rAng="0" ptsTypes="AAAAA">
                                      <p:cBhvr>
                                        <p:cTn id="22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0278 C 0.01277 -0.00278 0.02357 0.02106 0.02357 0.05046 C 0.02357 0.08009 0.01277 0.1044 5E-6 0.1044 C -0.01303 0.1044 -0.02331 0.08009 -0.02331 0.05046 C -0.02331 0.02106 -0.01303 -0.00278 5E-6 -0.00278 Z " pathEditMode="relative" rAng="0" ptsTypes="AAAAA">
                                      <p:cBhvr>
                                        <p:cTn id="25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51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96296E-6 C -0.01731 0.00139 -0.02317 0.0338 -0.02317 0.05093 C -0.02317 0.06806 -0.01549 0.10162 -4.79167E-6 0.10301 " pathEditMode="relative" rAng="0" ptsTypes="AAA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9" y="5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exceptions contrôlées personnalisées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abstract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Propriete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Case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implements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Detenable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latin typeface="Consolas" panose="020B0609020204030204" pitchFamily="49" charset="0"/>
              </a:rPr>
              <a:t>    …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646464"/>
                </a:solidFill>
                <a:latin typeface="Consolas" panose="020B0609020204030204" pitchFamily="49" charset="0"/>
              </a:rPr>
              <a:t>  @</a:t>
            </a:r>
            <a:r>
              <a:rPr lang="fr-FR" sz="1600" dirty="0" err="1">
                <a:solidFill>
                  <a:srgbClr val="646464"/>
                </a:solidFill>
                <a:latin typeface="Consolas" panose="020B0609020204030204" pitchFamily="49" charset="0"/>
              </a:rPr>
              <a:t>Override</a:t>
            </a:r>
            <a:endParaRPr lang="fr-FR" sz="1600" dirty="0">
              <a:solidFill>
                <a:srgbClr val="646464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joueurArrive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(Joueur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FailliteException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AllerEnPrisonException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super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.joueurArrive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if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proprio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if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Outils.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ouiNon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String.format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"Voulez-vous acheter %s pour %d€ ?"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i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nom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i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prixAchat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)))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        </a:t>
            </a:r>
            <a:r>
              <a:rPr lang="fr-F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.debiter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prixAchat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.setProprio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if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.equals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proprio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"%s est à </a:t>
            </a:r>
            <a:r>
              <a:rPr lang="fr-FR" sz="16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domicile%n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endParaRPr lang="fr-FR" sz="1600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.payerLoyer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proprio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exceptions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3142" y="4237845"/>
            <a:ext cx="2486025" cy="1228725"/>
          </a:xfrm>
          <a:prstGeom prst="rect">
            <a:avLst/>
          </a:prstGeom>
        </p:spPr>
      </p:pic>
      <p:cxnSp>
        <p:nvCxnSpPr>
          <p:cNvPr id="8" name="Connecteur droit 7"/>
          <p:cNvCxnSpPr/>
          <p:nvPr/>
        </p:nvCxnSpPr>
        <p:spPr>
          <a:xfrm>
            <a:off x="1179118" y="2722119"/>
            <a:ext cx="0" cy="494949"/>
          </a:xfrm>
          <a:prstGeom prst="line">
            <a:avLst/>
          </a:prstGeom>
          <a:ln w="25400">
            <a:solidFill>
              <a:srgbClr val="3488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9533142" y="4237846"/>
            <a:ext cx="2486025" cy="524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1" name="Groupe 10"/>
          <p:cNvGrpSpPr/>
          <p:nvPr/>
        </p:nvGrpSpPr>
        <p:grpSpPr>
          <a:xfrm>
            <a:off x="9191889" y="4780487"/>
            <a:ext cx="317250" cy="144000"/>
            <a:chOff x="5833015" y="4314909"/>
            <a:chExt cx="317250" cy="144000"/>
          </a:xfrm>
        </p:grpSpPr>
        <p:sp>
          <p:nvSpPr>
            <p:cNvPr id="12" name="Pentagone 11"/>
            <p:cNvSpPr/>
            <p:nvPr/>
          </p:nvSpPr>
          <p:spPr>
            <a:xfrm>
              <a:off x="5833015" y="4314909"/>
              <a:ext cx="195828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13" name="Chevron 12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sp>
        <p:nvSpPr>
          <p:cNvPr id="18" name="Arc 17"/>
          <p:cNvSpPr/>
          <p:nvPr/>
        </p:nvSpPr>
        <p:spPr>
          <a:xfrm>
            <a:off x="896895" y="3217068"/>
            <a:ext cx="564445" cy="1480501"/>
          </a:xfrm>
          <a:prstGeom prst="arc">
            <a:avLst>
              <a:gd name="adj1" fmla="val 5427455"/>
              <a:gd name="adj2" fmla="val 16214489"/>
            </a:avLst>
          </a:prstGeom>
          <a:ln w="25400">
            <a:solidFill>
              <a:srgbClr val="3488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Connecteur droit 21"/>
          <p:cNvCxnSpPr/>
          <p:nvPr/>
        </p:nvCxnSpPr>
        <p:spPr>
          <a:xfrm>
            <a:off x="1179118" y="4677012"/>
            <a:ext cx="0" cy="247475"/>
          </a:xfrm>
          <a:prstGeom prst="line">
            <a:avLst/>
          </a:prstGeom>
          <a:ln w="25400">
            <a:solidFill>
              <a:srgbClr val="3488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/>
          <p:cNvSpPr/>
          <p:nvPr/>
        </p:nvSpPr>
        <p:spPr>
          <a:xfrm>
            <a:off x="896894" y="4903930"/>
            <a:ext cx="564445" cy="542129"/>
          </a:xfrm>
          <a:prstGeom prst="arc">
            <a:avLst>
              <a:gd name="adj1" fmla="val 5427455"/>
              <a:gd name="adj2" fmla="val 16214489"/>
            </a:avLst>
          </a:prstGeom>
          <a:ln w="25400">
            <a:solidFill>
              <a:srgbClr val="3488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5" name="Connecteur droit 24"/>
          <p:cNvCxnSpPr/>
          <p:nvPr/>
        </p:nvCxnSpPr>
        <p:spPr>
          <a:xfrm>
            <a:off x="1179377" y="5431242"/>
            <a:ext cx="0" cy="247475"/>
          </a:xfrm>
          <a:prstGeom prst="line">
            <a:avLst/>
          </a:prstGeom>
          <a:ln w="25400">
            <a:solidFill>
              <a:srgbClr val="3488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999118" y="5481208"/>
            <a:ext cx="360000" cy="360000"/>
          </a:xfrm>
          <a:prstGeom prst="ellipse">
            <a:avLst/>
          </a:prstGeom>
          <a:solidFill>
            <a:srgbClr val="348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fr-FR" dirty="0">
                <a:solidFill>
                  <a:schemeClr val="bg1"/>
                </a:solidFill>
                <a:latin typeface="WebHostingHub-Glyphs" panose="02000503000000000000" pitchFamily="2" charset="0"/>
              </a:rPr>
              <a:t>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9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exceptions contrôlées personnalisées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Gare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Propriete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Gare(String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nom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super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"Gare "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nom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200,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Groupe.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GARE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646464"/>
                </a:solidFill>
                <a:latin typeface="Consolas" panose="020B0609020204030204" pitchFamily="49" charset="0"/>
              </a:rPr>
              <a:t>  @</a:t>
            </a:r>
            <a:r>
              <a:rPr lang="fr-FR" sz="1600" dirty="0" err="1">
                <a:solidFill>
                  <a:srgbClr val="646464"/>
                </a:solidFill>
                <a:latin typeface="Consolas" panose="020B0609020204030204" pitchFamily="49" charset="0"/>
              </a:rPr>
              <a:t>Override</a:t>
            </a:r>
            <a:endParaRPr lang="fr-FR" sz="1600" dirty="0">
              <a:solidFill>
                <a:srgbClr val="646464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payerLoyer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(Joueur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passager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Joueur </a:t>
            </a:r>
            <a:r>
              <a:rPr lang="fr-F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proprietaire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FailliteException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loyer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txComplGroupe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if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loyer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==75)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      loyer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100;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loyer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==100)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      loyer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200;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"%s possède %d </a:t>
            </a:r>
            <a:r>
              <a:rPr lang="fr-FR" sz="16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gare%s%n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p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i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txComplGroupe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*4/100, </a:t>
            </a: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loyer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&gt;25?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"s"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    </a:t>
            </a:r>
            <a:r>
              <a:rPr lang="fr-F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passager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.payeA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proprietaire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loyer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fr-FR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exceptions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3142" y="1723256"/>
            <a:ext cx="2486025" cy="1228725"/>
          </a:xfrm>
          <a:prstGeom prst="rect">
            <a:avLst/>
          </a:prstGeom>
        </p:spPr>
      </p:pic>
      <p:cxnSp>
        <p:nvCxnSpPr>
          <p:cNvPr id="8" name="Connecteur droit 7"/>
          <p:cNvCxnSpPr>
            <a:stCxn id="3" idx="1"/>
          </p:cNvCxnSpPr>
          <p:nvPr/>
        </p:nvCxnSpPr>
        <p:spPr>
          <a:xfrm>
            <a:off x="1179118" y="3690303"/>
            <a:ext cx="0" cy="500936"/>
          </a:xfrm>
          <a:prstGeom prst="line">
            <a:avLst/>
          </a:prstGeom>
          <a:ln w="25400">
            <a:solidFill>
              <a:srgbClr val="3488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999118" y="5225715"/>
            <a:ext cx="360000" cy="360000"/>
          </a:xfrm>
          <a:prstGeom prst="ellipse">
            <a:avLst/>
          </a:prstGeom>
          <a:solidFill>
            <a:srgbClr val="348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fr-FR" dirty="0">
                <a:solidFill>
                  <a:schemeClr val="bg1"/>
                </a:solidFill>
                <a:latin typeface="WebHostingHub-Glyphs" panose="02000503000000000000" pitchFamily="2" charset="0"/>
              </a:rPr>
              <a:t>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533142" y="1723257"/>
            <a:ext cx="2486025" cy="373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1" name="Groupe 10"/>
          <p:cNvGrpSpPr/>
          <p:nvPr/>
        </p:nvGrpSpPr>
        <p:grpSpPr>
          <a:xfrm>
            <a:off x="9191889" y="2095882"/>
            <a:ext cx="317250" cy="144000"/>
            <a:chOff x="5833015" y="4314909"/>
            <a:chExt cx="317250" cy="144000"/>
          </a:xfrm>
        </p:grpSpPr>
        <p:sp>
          <p:nvSpPr>
            <p:cNvPr id="12" name="Pentagone 11"/>
            <p:cNvSpPr/>
            <p:nvPr/>
          </p:nvSpPr>
          <p:spPr>
            <a:xfrm>
              <a:off x="5833015" y="4314909"/>
              <a:ext cx="195828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13" name="Chevron 12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sp>
        <p:nvSpPr>
          <p:cNvPr id="14" name="Arc 13"/>
          <p:cNvSpPr/>
          <p:nvPr/>
        </p:nvSpPr>
        <p:spPr>
          <a:xfrm>
            <a:off x="896894" y="4191239"/>
            <a:ext cx="564445" cy="542129"/>
          </a:xfrm>
          <a:prstGeom prst="arc">
            <a:avLst>
              <a:gd name="adj1" fmla="val 5427455"/>
              <a:gd name="adj2" fmla="val 16214489"/>
            </a:avLst>
          </a:prstGeom>
          <a:ln w="25400">
            <a:solidFill>
              <a:srgbClr val="3488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15"/>
          <p:cNvCxnSpPr/>
          <p:nvPr/>
        </p:nvCxnSpPr>
        <p:spPr>
          <a:xfrm>
            <a:off x="1179118" y="4733368"/>
            <a:ext cx="0" cy="500936"/>
          </a:xfrm>
          <a:prstGeom prst="line">
            <a:avLst/>
          </a:prstGeom>
          <a:ln w="25400">
            <a:solidFill>
              <a:srgbClr val="3488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06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79118" y="1825625"/>
            <a:ext cx="10924392" cy="372935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Joueur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latin typeface="Consolas" panose="020B0609020204030204" pitchFamily="49" charset="0"/>
              </a:rPr>
              <a:t>    …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debiter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somme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FailliteException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argent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-=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somme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if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argent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&lt; 0)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throw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FailliteException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nom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fr-FR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" n'a plus d'argent, il quitte la partie !"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payeA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(Joueur </a:t>
            </a:r>
            <a:r>
              <a:rPr lang="fr-F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joueur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somme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FailliteException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"%s paye %d€ à %</a:t>
            </a:r>
            <a:r>
              <a:rPr lang="fr-FR" sz="16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s%n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i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nom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somme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joueur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.debiter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somme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    </a:t>
            </a:r>
            <a:r>
              <a:rPr lang="fr-F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joueur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.crediter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somme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15" name="Groupe 14"/>
          <p:cNvGrpSpPr/>
          <p:nvPr/>
        </p:nvGrpSpPr>
        <p:grpSpPr>
          <a:xfrm>
            <a:off x="9191889" y="1919679"/>
            <a:ext cx="317250" cy="144000"/>
            <a:chOff x="5833015" y="4314909"/>
            <a:chExt cx="317250" cy="144000"/>
          </a:xfrm>
        </p:grpSpPr>
        <p:sp>
          <p:nvSpPr>
            <p:cNvPr id="16" name="Pentagone 15"/>
            <p:cNvSpPr/>
            <p:nvPr/>
          </p:nvSpPr>
          <p:spPr>
            <a:xfrm>
              <a:off x="5833015" y="4314909"/>
              <a:ext cx="195828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17" name="Chevron 16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exceptions contrôlées personnalisées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exceptions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3142" y="1723256"/>
            <a:ext cx="2486025" cy="1228725"/>
          </a:xfrm>
          <a:prstGeom prst="rect">
            <a:avLst/>
          </a:prstGeom>
        </p:spPr>
      </p:pic>
      <p:cxnSp>
        <p:nvCxnSpPr>
          <p:cNvPr id="10" name="Connecteur droit 9"/>
          <p:cNvCxnSpPr/>
          <p:nvPr/>
        </p:nvCxnSpPr>
        <p:spPr>
          <a:xfrm flipH="1">
            <a:off x="1180531" y="2434728"/>
            <a:ext cx="0" cy="664872"/>
          </a:xfrm>
          <a:prstGeom prst="line">
            <a:avLst/>
          </a:prstGeom>
          <a:ln w="25400">
            <a:solidFill>
              <a:srgbClr val="3488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001458" y="3047238"/>
            <a:ext cx="359073" cy="4308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fr-FR" sz="2800" dirty="0">
                <a:solidFill>
                  <a:srgbClr val="962D3E"/>
                </a:solidFill>
                <a:latin typeface="WebHostingHub-Glyphs" panose="02000503000000000000" pitchFamily="2" charset="0"/>
              </a:rPr>
              <a:t></a:t>
            </a:r>
            <a:endParaRPr lang="fr-FR" sz="2800" dirty="0">
              <a:solidFill>
                <a:srgbClr val="962D3E"/>
              </a:solidFill>
            </a:endParaRPr>
          </a:p>
        </p:txBody>
      </p:sp>
      <p:cxnSp>
        <p:nvCxnSpPr>
          <p:cNvPr id="18" name="Connecteur droit 17"/>
          <p:cNvCxnSpPr>
            <a:endCxn id="28" idx="0"/>
          </p:cNvCxnSpPr>
          <p:nvPr/>
        </p:nvCxnSpPr>
        <p:spPr>
          <a:xfrm>
            <a:off x="1180749" y="4120093"/>
            <a:ext cx="246" cy="429196"/>
          </a:xfrm>
          <a:prstGeom prst="line">
            <a:avLst/>
          </a:prstGeom>
          <a:ln w="25400">
            <a:solidFill>
              <a:srgbClr val="3488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e 20"/>
          <p:cNvSpPr/>
          <p:nvPr/>
        </p:nvSpPr>
        <p:spPr>
          <a:xfrm>
            <a:off x="1000531" y="4539918"/>
            <a:ext cx="360000" cy="360000"/>
          </a:xfrm>
          <a:prstGeom prst="ellipse">
            <a:avLst/>
          </a:prstGeom>
          <a:solidFill>
            <a:srgbClr val="348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fr-FR" dirty="0">
                <a:solidFill>
                  <a:schemeClr val="bg1"/>
                </a:solidFill>
                <a:latin typeface="WebHostingHub-Glyphs" panose="02000503000000000000" pitchFamily="2" charset="0"/>
              </a:rPr>
              <a:t>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533142" y="1723257"/>
            <a:ext cx="2486025" cy="173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Arc 22"/>
          <p:cNvSpPr/>
          <p:nvPr/>
        </p:nvSpPr>
        <p:spPr>
          <a:xfrm>
            <a:off x="896895" y="3217068"/>
            <a:ext cx="564445" cy="1480501"/>
          </a:xfrm>
          <a:prstGeom prst="arc">
            <a:avLst>
              <a:gd name="adj1" fmla="val 6104470"/>
              <a:gd name="adj2" fmla="val 15792835"/>
            </a:avLst>
          </a:prstGeom>
          <a:ln w="25400">
            <a:solidFill>
              <a:srgbClr val="962D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7" name="Groupe 26"/>
          <p:cNvGrpSpPr/>
          <p:nvPr/>
        </p:nvGrpSpPr>
        <p:grpSpPr>
          <a:xfrm>
            <a:off x="8841396" y="1621749"/>
            <a:ext cx="667743" cy="523220"/>
            <a:chOff x="8841396" y="1621749"/>
            <a:chExt cx="667743" cy="523220"/>
          </a:xfrm>
        </p:grpSpPr>
        <p:sp>
          <p:nvSpPr>
            <p:cNvPr id="8" name="Rectangle 7"/>
            <p:cNvSpPr/>
            <p:nvPr/>
          </p:nvSpPr>
          <p:spPr>
            <a:xfrm>
              <a:off x="8841396" y="1621749"/>
              <a:ext cx="54373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2800" dirty="0">
                  <a:solidFill>
                    <a:srgbClr val="962D3E"/>
                  </a:solidFill>
                  <a:latin typeface="WebHostingHub-Glyphs" panose="02000503000000000000" pitchFamily="2" charset="0"/>
                </a:rPr>
                <a:t></a:t>
              </a:r>
              <a:endParaRPr lang="fr-FR" sz="2800" dirty="0">
                <a:solidFill>
                  <a:srgbClr val="962D3E"/>
                </a:solidFill>
              </a:endParaRPr>
            </a:p>
          </p:txBody>
        </p:sp>
        <p:grpSp>
          <p:nvGrpSpPr>
            <p:cNvPr id="24" name="Groupe 23"/>
            <p:cNvGrpSpPr/>
            <p:nvPr/>
          </p:nvGrpSpPr>
          <p:grpSpPr>
            <a:xfrm>
              <a:off x="9191889" y="1775679"/>
              <a:ext cx="317250" cy="144000"/>
              <a:chOff x="5833015" y="4314909"/>
              <a:chExt cx="317250" cy="144000"/>
            </a:xfrm>
          </p:grpSpPr>
          <p:sp>
            <p:nvSpPr>
              <p:cNvPr id="25" name="Pentagone 24"/>
              <p:cNvSpPr/>
              <p:nvPr/>
            </p:nvSpPr>
            <p:spPr>
              <a:xfrm>
                <a:off x="5833015" y="4314909"/>
                <a:ext cx="195828" cy="144000"/>
              </a:xfrm>
              <a:prstGeom prst="homePlate">
                <a:avLst/>
              </a:prstGeom>
              <a:solidFill>
                <a:srgbClr val="962D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/>
              </a:p>
            </p:txBody>
          </p:sp>
          <p:sp>
            <p:nvSpPr>
              <p:cNvPr id="26" name="Chevron 25"/>
              <p:cNvSpPr/>
              <p:nvPr/>
            </p:nvSpPr>
            <p:spPr>
              <a:xfrm>
                <a:off x="6006265" y="4314909"/>
                <a:ext cx="144000" cy="144000"/>
              </a:xfrm>
              <a:prstGeom prst="chevron">
                <a:avLst/>
              </a:prstGeom>
              <a:solidFill>
                <a:srgbClr val="962D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8" name="Rectangle 27"/>
          <p:cNvSpPr/>
          <p:nvPr/>
        </p:nvSpPr>
        <p:spPr>
          <a:xfrm>
            <a:off x="1001458" y="4549289"/>
            <a:ext cx="359073" cy="4308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fr-FR" sz="2800" dirty="0">
                <a:solidFill>
                  <a:srgbClr val="962D3E"/>
                </a:solidFill>
                <a:latin typeface="WebHostingHub-Glyphs" panose="02000503000000000000" pitchFamily="2" charset="0"/>
              </a:rPr>
              <a:t></a:t>
            </a:r>
            <a:endParaRPr lang="fr-FR" sz="2800" dirty="0">
              <a:solidFill>
                <a:srgbClr val="962D3E"/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>
            <a:off x="-107576" y="4697569"/>
            <a:ext cx="2729752" cy="4029572"/>
          </a:xfrm>
          <a:prstGeom prst="arc">
            <a:avLst>
              <a:gd name="adj1" fmla="val 11628815"/>
              <a:gd name="adj2" fmla="val 15792835"/>
            </a:avLst>
          </a:prstGeom>
          <a:ln w="25400">
            <a:solidFill>
              <a:srgbClr val="962D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494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22222E-6 L 2.91667E-6 -0.02084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4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96296E-6 L -3.95833E-6 0.02129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1" grpId="0" animBg="1"/>
      <p:bldP spid="21" grpId="1" animBg="1"/>
      <p:bldP spid="22" grpId="0" animBg="1"/>
      <p:bldP spid="23" grpId="0" animBg="1"/>
      <p:bldP spid="28" grpId="0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Gare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Propriete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Gare(String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nom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super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"Gare "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nom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200,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Groupe.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GARE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646464"/>
                </a:solidFill>
                <a:latin typeface="Consolas" panose="020B0609020204030204" pitchFamily="49" charset="0"/>
              </a:rPr>
              <a:t>  @</a:t>
            </a:r>
            <a:r>
              <a:rPr lang="fr-FR" sz="1600" dirty="0" err="1">
                <a:solidFill>
                  <a:srgbClr val="646464"/>
                </a:solidFill>
                <a:latin typeface="Consolas" panose="020B0609020204030204" pitchFamily="49" charset="0"/>
              </a:rPr>
              <a:t>Override</a:t>
            </a:r>
            <a:endParaRPr lang="fr-FR" sz="1600" dirty="0">
              <a:solidFill>
                <a:srgbClr val="646464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payerLoyer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(Joueur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passager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Joueur </a:t>
            </a:r>
            <a:r>
              <a:rPr lang="fr-F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proprietaire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FailliteException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loyer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txComplGroupe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if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loyer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==75)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      loyer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100;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loyer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==100)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      loyer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200;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"%s possède %d </a:t>
            </a:r>
            <a:r>
              <a:rPr lang="fr-FR" sz="16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gare%s%n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p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i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txComplGroupe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*4/100, </a:t>
            </a: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loyer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&gt;25?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"s"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    </a:t>
            </a:r>
            <a:r>
              <a:rPr lang="fr-F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passager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.payeA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proprietaire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loyer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fr-FR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Groupe 17"/>
          <p:cNvGrpSpPr/>
          <p:nvPr/>
        </p:nvGrpSpPr>
        <p:grpSpPr>
          <a:xfrm>
            <a:off x="8841396" y="1943892"/>
            <a:ext cx="667743" cy="523220"/>
            <a:chOff x="8841396" y="1621749"/>
            <a:chExt cx="667743" cy="523220"/>
          </a:xfrm>
        </p:grpSpPr>
        <p:sp>
          <p:nvSpPr>
            <p:cNvPr id="19" name="Rectangle 18"/>
            <p:cNvSpPr/>
            <p:nvPr/>
          </p:nvSpPr>
          <p:spPr>
            <a:xfrm>
              <a:off x="8841396" y="1621749"/>
              <a:ext cx="54373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2800" dirty="0">
                  <a:solidFill>
                    <a:srgbClr val="962D3E"/>
                  </a:solidFill>
                  <a:latin typeface="WebHostingHub-Glyphs" panose="02000503000000000000" pitchFamily="2" charset="0"/>
                </a:rPr>
                <a:t></a:t>
              </a:r>
              <a:endParaRPr lang="fr-FR" sz="2800" dirty="0">
                <a:solidFill>
                  <a:srgbClr val="962D3E"/>
                </a:solidFill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9191889" y="1775679"/>
              <a:ext cx="317250" cy="144000"/>
              <a:chOff x="5833015" y="4314909"/>
              <a:chExt cx="317250" cy="144000"/>
            </a:xfrm>
          </p:grpSpPr>
          <p:sp>
            <p:nvSpPr>
              <p:cNvPr id="21" name="Pentagone 20"/>
              <p:cNvSpPr/>
              <p:nvPr/>
            </p:nvSpPr>
            <p:spPr>
              <a:xfrm>
                <a:off x="5833015" y="4314909"/>
                <a:ext cx="195828" cy="144000"/>
              </a:xfrm>
              <a:prstGeom prst="homePlate">
                <a:avLst/>
              </a:prstGeom>
              <a:solidFill>
                <a:srgbClr val="962D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/>
              </a:p>
            </p:txBody>
          </p:sp>
          <p:sp>
            <p:nvSpPr>
              <p:cNvPr id="22" name="Chevron 21"/>
              <p:cNvSpPr/>
              <p:nvPr/>
            </p:nvSpPr>
            <p:spPr>
              <a:xfrm>
                <a:off x="6006265" y="4314909"/>
                <a:ext cx="144000" cy="144000"/>
              </a:xfrm>
              <a:prstGeom prst="chevron">
                <a:avLst/>
              </a:prstGeom>
              <a:solidFill>
                <a:srgbClr val="962D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exceptions contrôlées personnalisées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exceptions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3142" y="1723256"/>
            <a:ext cx="2486025" cy="122872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00045" y="5236294"/>
            <a:ext cx="359073" cy="4308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fr-FR" sz="2800" dirty="0">
                <a:solidFill>
                  <a:srgbClr val="962D3E"/>
                </a:solidFill>
                <a:latin typeface="WebHostingHub-Glyphs" panose="02000503000000000000" pitchFamily="2" charset="0"/>
              </a:rPr>
              <a:t></a:t>
            </a:r>
            <a:endParaRPr lang="fr-FR" sz="2800" dirty="0">
              <a:solidFill>
                <a:srgbClr val="962D3E"/>
              </a:solidFill>
            </a:endParaRPr>
          </a:p>
        </p:txBody>
      </p:sp>
      <p:cxnSp>
        <p:nvCxnSpPr>
          <p:cNvPr id="15" name="Connecteur droit 14"/>
          <p:cNvCxnSpPr/>
          <p:nvPr/>
        </p:nvCxnSpPr>
        <p:spPr>
          <a:xfrm>
            <a:off x="1179118" y="3690303"/>
            <a:ext cx="0" cy="500936"/>
          </a:xfrm>
          <a:prstGeom prst="line">
            <a:avLst/>
          </a:prstGeom>
          <a:ln w="25400">
            <a:solidFill>
              <a:srgbClr val="3488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1179118" y="4733368"/>
            <a:ext cx="0" cy="500936"/>
          </a:xfrm>
          <a:prstGeom prst="line">
            <a:avLst/>
          </a:prstGeom>
          <a:ln w="25400">
            <a:solidFill>
              <a:srgbClr val="3488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/>
          <p:cNvSpPr/>
          <p:nvPr/>
        </p:nvSpPr>
        <p:spPr>
          <a:xfrm>
            <a:off x="896894" y="4191239"/>
            <a:ext cx="564445" cy="542129"/>
          </a:xfrm>
          <a:prstGeom prst="arc">
            <a:avLst>
              <a:gd name="adj1" fmla="val 5427455"/>
              <a:gd name="adj2" fmla="val 16214489"/>
            </a:avLst>
          </a:prstGeom>
          <a:ln w="25400">
            <a:solidFill>
              <a:srgbClr val="3488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9533142" y="1723257"/>
            <a:ext cx="2486025" cy="373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Arc 26"/>
          <p:cNvSpPr/>
          <p:nvPr/>
        </p:nvSpPr>
        <p:spPr>
          <a:xfrm>
            <a:off x="-94130" y="1422165"/>
            <a:ext cx="2818123" cy="4029572"/>
          </a:xfrm>
          <a:prstGeom prst="arc">
            <a:avLst>
              <a:gd name="adj1" fmla="val 5776311"/>
              <a:gd name="adj2" fmla="val 10136709"/>
            </a:avLst>
          </a:prstGeom>
          <a:ln w="25400">
            <a:solidFill>
              <a:srgbClr val="962D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999118" y="5225715"/>
            <a:ext cx="360000" cy="360000"/>
          </a:xfrm>
          <a:prstGeom prst="ellipse">
            <a:avLst/>
          </a:prstGeom>
          <a:solidFill>
            <a:srgbClr val="348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fr-FR" dirty="0">
                <a:solidFill>
                  <a:schemeClr val="bg1"/>
                </a:solidFill>
                <a:latin typeface="WebHostingHub-Glyphs" panose="02000503000000000000" pitchFamily="2" charset="0"/>
              </a:rPr>
              <a:t>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9" name="Arc 28"/>
          <p:cNvSpPr/>
          <p:nvPr/>
        </p:nvSpPr>
        <p:spPr>
          <a:xfrm>
            <a:off x="-107576" y="5423707"/>
            <a:ext cx="2729752" cy="4029572"/>
          </a:xfrm>
          <a:prstGeom prst="arc">
            <a:avLst>
              <a:gd name="adj1" fmla="val 12420435"/>
              <a:gd name="adj2" fmla="val 15792835"/>
            </a:avLst>
          </a:prstGeom>
          <a:ln w="25400">
            <a:solidFill>
              <a:srgbClr val="962D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827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7" grpId="0" animBg="1"/>
      <p:bldP spid="28" grpId="0" animBg="1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llipse 28"/>
          <p:cNvSpPr/>
          <p:nvPr/>
        </p:nvSpPr>
        <p:spPr>
          <a:xfrm>
            <a:off x="1001872" y="5481837"/>
            <a:ext cx="360000" cy="360000"/>
          </a:xfrm>
          <a:prstGeom prst="ellipse">
            <a:avLst/>
          </a:prstGeom>
          <a:solidFill>
            <a:srgbClr val="348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fr-FR" dirty="0">
                <a:solidFill>
                  <a:schemeClr val="bg1"/>
                </a:solidFill>
                <a:latin typeface="WebHostingHub-Glyphs" panose="02000503000000000000" pitchFamily="2" charset="0"/>
              </a:rPr>
              <a:t></a:t>
            </a:r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17" name="Groupe 16"/>
          <p:cNvGrpSpPr/>
          <p:nvPr/>
        </p:nvGrpSpPr>
        <p:grpSpPr>
          <a:xfrm>
            <a:off x="8841396" y="4628392"/>
            <a:ext cx="667743" cy="523220"/>
            <a:chOff x="8841396" y="1621749"/>
            <a:chExt cx="667743" cy="523220"/>
          </a:xfrm>
        </p:grpSpPr>
        <p:sp>
          <p:nvSpPr>
            <p:cNvPr id="19" name="Rectangle 18"/>
            <p:cNvSpPr/>
            <p:nvPr/>
          </p:nvSpPr>
          <p:spPr>
            <a:xfrm>
              <a:off x="8841396" y="1621749"/>
              <a:ext cx="54373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2800" dirty="0">
                  <a:solidFill>
                    <a:srgbClr val="962D3E"/>
                  </a:solidFill>
                  <a:latin typeface="WebHostingHub-Glyphs" panose="02000503000000000000" pitchFamily="2" charset="0"/>
                </a:rPr>
                <a:t></a:t>
              </a:r>
              <a:endParaRPr lang="fr-FR" sz="2800" dirty="0">
                <a:solidFill>
                  <a:srgbClr val="962D3E"/>
                </a:solidFill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9191889" y="1775679"/>
              <a:ext cx="317250" cy="144000"/>
              <a:chOff x="5833015" y="4314909"/>
              <a:chExt cx="317250" cy="144000"/>
            </a:xfrm>
          </p:grpSpPr>
          <p:sp>
            <p:nvSpPr>
              <p:cNvPr id="21" name="Pentagone 20"/>
              <p:cNvSpPr/>
              <p:nvPr/>
            </p:nvSpPr>
            <p:spPr>
              <a:xfrm>
                <a:off x="5833015" y="4314909"/>
                <a:ext cx="195828" cy="144000"/>
              </a:xfrm>
              <a:prstGeom prst="homePlate">
                <a:avLst/>
              </a:prstGeom>
              <a:solidFill>
                <a:srgbClr val="962D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/>
              </a:p>
            </p:txBody>
          </p:sp>
          <p:sp>
            <p:nvSpPr>
              <p:cNvPr id="23" name="Chevron 22"/>
              <p:cNvSpPr/>
              <p:nvPr/>
            </p:nvSpPr>
            <p:spPr>
              <a:xfrm>
                <a:off x="6006265" y="4314909"/>
                <a:ext cx="144000" cy="144000"/>
              </a:xfrm>
              <a:prstGeom prst="chevron">
                <a:avLst/>
              </a:prstGeom>
              <a:solidFill>
                <a:srgbClr val="962D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exceptions contrôlées personnalisées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abstract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Propriete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Case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implements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Detenable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latin typeface="Consolas" panose="020B0609020204030204" pitchFamily="49" charset="0"/>
              </a:rPr>
              <a:t>    …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646464"/>
                </a:solidFill>
                <a:latin typeface="Consolas" panose="020B0609020204030204" pitchFamily="49" charset="0"/>
              </a:rPr>
              <a:t>  @</a:t>
            </a:r>
            <a:r>
              <a:rPr lang="fr-FR" sz="1600" dirty="0" err="1">
                <a:solidFill>
                  <a:srgbClr val="646464"/>
                </a:solidFill>
                <a:latin typeface="Consolas" panose="020B0609020204030204" pitchFamily="49" charset="0"/>
              </a:rPr>
              <a:t>Override</a:t>
            </a:r>
            <a:endParaRPr lang="fr-FR" sz="1600" dirty="0">
              <a:solidFill>
                <a:srgbClr val="646464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joueurArrive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(Joueur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FailliteException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AllerEnPrisonException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super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.joueurArrive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if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proprio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if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Outils.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ouiNon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String.format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"Voulez-vous acheter %s pour %d€ ?"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i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nom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i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prixAchat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)))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        </a:t>
            </a:r>
            <a:r>
              <a:rPr lang="fr-F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.debiter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prixAchat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.setProprio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if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.equals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proprio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"%s est à </a:t>
            </a:r>
            <a:r>
              <a:rPr lang="fr-FR" sz="16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domicile%n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endParaRPr lang="fr-FR" sz="1600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.payerLoyer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proprio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exceptions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3142" y="4237845"/>
            <a:ext cx="2486025" cy="1228725"/>
          </a:xfrm>
          <a:prstGeom prst="rect">
            <a:avLst/>
          </a:prstGeom>
        </p:spPr>
      </p:pic>
      <p:cxnSp>
        <p:nvCxnSpPr>
          <p:cNvPr id="8" name="Connecteur droit 7"/>
          <p:cNvCxnSpPr/>
          <p:nvPr/>
        </p:nvCxnSpPr>
        <p:spPr>
          <a:xfrm>
            <a:off x="1179118" y="2722119"/>
            <a:ext cx="0" cy="494949"/>
          </a:xfrm>
          <a:prstGeom prst="line">
            <a:avLst/>
          </a:prstGeom>
          <a:ln w="25400">
            <a:solidFill>
              <a:srgbClr val="3488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/>
          <p:cNvSpPr/>
          <p:nvPr/>
        </p:nvSpPr>
        <p:spPr>
          <a:xfrm>
            <a:off x="896895" y="3217068"/>
            <a:ext cx="564445" cy="1480501"/>
          </a:xfrm>
          <a:prstGeom prst="arc">
            <a:avLst>
              <a:gd name="adj1" fmla="val 5427455"/>
              <a:gd name="adj2" fmla="val 16214489"/>
            </a:avLst>
          </a:prstGeom>
          <a:ln w="25400">
            <a:solidFill>
              <a:srgbClr val="3488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Connecteur droit 21"/>
          <p:cNvCxnSpPr/>
          <p:nvPr/>
        </p:nvCxnSpPr>
        <p:spPr>
          <a:xfrm>
            <a:off x="1179118" y="4677012"/>
            <a:ext cx="0" cy="247475"/>
          </a:xfrm>
          <a:prstGeom prst="line">
            <a:avLst/>
          </a:prstGeom>
          <a:ln w="25400">
            <a:solidFill>
              <a:srgbClr val="3488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/>
          <p:cNvSpPr/>
          <p:nvPr/>
        </p:nvSpPr>
        <p:spPr>
          <a:xfrm>
            <a:off x="896894" y="4903930"/>
            <a:ext cx="564445" cy="542129"/>
          </a:xfrm>
          <a:prstGeom prst="arc">
            <a:avLst>
              <a:gd name="adj1" fmla="val 5427455"/>
              <a:gd name="adj2" fmla="val 16214489"/>
            </a:avLst>
          </a:prstGeom>
          <a:ln w="25400">
            <a:solidFill>
              <a:srgbClr val="3488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5" name="Connecteur droit 24"/>
          <p:cNvCxnSpPr>
            <a:endCxn id="26" idx="0"/>
          </p:cNvCxnSpPr>
          <p:nvPr/>
        </p:nvCxnSpPr>
        <p:spPr>
          <a:xfrm>
            <a:off x="1179377" y="5431242"/>
            <a:ext cx="2586" cy="59492"/>
          </a:xfrm>
          <a:prstGeom prst="line">
            <a:avLst/>
          </a:prstGeom>
          <a:ln w="25400">
            <a:solidFill>
              <a:srgbClr val="3488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02426" y="5490734"/>
            <a:ext cx="359073" cy="4308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fr-FR" sz="2800" dirty="0">
                <a:solidFill>
                  <a:srgbClr val="962D3E"/>
                </a:solidFill>
                <a:latin typeface="WebHostingHub-Glyphs" panose="02000503000000000000" pitchFamily="2" charset="0"/>
              </a:rPr>
              <a:t></a:t>
            </a:r>
            <a:endParaRPr lang="fr-FR" sz="2800" dirty="0">
              <a:solidFill>
                <a:srgbClr val="962D3E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533142" y="4237846"/>
            <a:ext cx="2486025" cy="524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Arc 27"/>
          <p:cNvSpPr/>
          <p:nvPr/>
        </p:nvSpPr>
        <p:spPr>
          <a:xfrm>
            <a:off x="-91376" y="1678287"/>
            <a:ext cx="2818123" cy="4029572"/>
          </a:xfrm>
          <a:prstGeom prst="arc">
            <a:avLst>
              <a:gd name="adj1" fmla="val 5776311"/>
              <a:gd name="adj2" fmla="val 10136709"/>
            </a:avLst>
          </a:prstGeom>
          <a:ln w="25400">
            <a:solidFill>
              <a:srgbClr val="962D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Arc 29"/>
          <p:cNvSpPr/>
          <p:nvPr/>
        </p:nvSpPr>
        <p:spPr>
          <a:xfrm>
            <a:off x="-104822" y="5679829"/>
            <a:ext cx="2729752" cy="4029572"/>
          </a:xfrm>
          <a:prstGeom prst="arc">
            <a:avLst>
              <a:gd name="adj1" fmla="val 12420435"/>
              <a:gd name="adj2" fmla="val 15792835"/>
            </a:avLst>
          </a:prstGeom>
          <a:ln w="25400">
            <a:solidFill>
              <a:srgbClr val="962D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989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6" grpId="0"/>
      <p:bldP spid="28" grpId="0" animBg="1"/>
      <p:bldP spid="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rc 29"/>
          <p:cNvSpPr/>
          <p:nvPr/>
        </p:nvSpPr>
        <p:spPr>
          <a:xfrm>
            <a:off x="-94130" y="707786"/>
            <a:ext cx="2818123" cy="4029572"/>
          </a:xfrm>
          <a:prstGeom prst="arc">
            <a:avLst>
              <a:gd name="adj1" fmla="val 5776311"/>
              <a:gd name="adj2" fmla="val 10136709"/>
            </a:avLst>
          </a:prstGeom>
          <a:ln w="25400">
            <a:solidFill>
              <a:srgbClr val="962D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>
            <a:off x="999118" y="4511336"/>
            <a:ext cx="360000" cy="360000"/>
          </a:xfrm>
          <a:prstGeom prst="ellipse">
            <a:avLst/>
          </a:prstGeom>
          <a:solidFill>
            <a:srgbClr val="348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fr-FR" dirty="0">
                <a:solidFill>
                  <a:schemeClr val="bg1"/>
                </a:solidFill>
                <a:latin typeface="WebHostingHub-Glyphs" panose="02000503000000000000" pitchFamily="2" charset="0"/>
              </a:rPr>
              <a:t>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2" name="Arc 31"/>
          <p:cNvSpPr/>
          <p:nvPr/>
        </p:nvSpPr>
        <p:spPr>
          <a:xfrm>
            <a:off x="-107576" y="4709328"/>
            <a:ext cx="2729752" cy="4029572"/>
          </a:xfrm>
          <a:prstGeom prst="arc">
            <a:avLst>
              <a:gd name="adj1" fmla="val 12420435"/>
              <a:gd name="adj2" fmla="val 15792835"/>
            </a:avLst>
          </a:prstGeom>
          <a:ln w="25400">
            <a:solidFill>
              <a:srgbClr val="962D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3142" y="4237845"/>
            <a:ext cx="2486025" cy="1228725"/>
          </a:xfrm>
          <a:prstGeom prst="rect">
            <a:avLst/>
          </a:prstGeom>
        </p:spPr>
      </p:pic>
      <p:sp>
        <p:nvSpPr>
          <p:cNvPr id="26" name="Ellipse 25"/>
          <p:cNvSpPr/>
          <p:nvPr/>
        </p:nvSpPr>
        <p:spPr>
          <a:xfrm>
            <a:off x="896895" y="3481251"/>
            <a:ext cx="564445" cy="718493"/>
          </a:xfrm>
          <a:prstGeom prst="ellipse">
            <a:avLst/>
          </a:prstGeom>
          <a:ln w="25400">
            <a:solidFill>
              <a:srgbClr val="3488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Joueur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latin typeface="Consolas" panose="020B0609020204030204" pitchFamily="49" charset="0"/>
              </a:rPr>
              <a:t>    …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jouer(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de1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de2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FailliteException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AllerEnPrisonException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3F7F5F"/>
                </a:solidFill>
                <a:latin typeface="Consolas" panose="020B0609020204030204" pitchFamily="49" charset="0"/>
              </a:rPr>
              <a:t>    //////////////////// déplacement ////////////////////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"%s a fait %d et %d aux </a:t>
            </a:r>
            <a:r>
              <a:rPr lang="fr-FR" sz="16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dés%n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i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nom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de1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de2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if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position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joueurPart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for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de1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de2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- 1;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C0"/>
                </a:solidFill>
                <a:latin typeface="Consolas" panose="020B0609020204030204" pitchFamily="49" charset="0"/>
              </a:rPr>
              <a:t>        position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position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.suivant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C0"/>
                </a:solidFill>
                <a:latin typeface="Consolas" panose="020B0609020204030204" pitchFamily="49" charset="0"/>
              </a:rPr>
              <a:t>        </a:t>
            </a:r>
            <a:r>
              <a:rPr lang="fr-FR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position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joueurPasse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C0"/>
                </a:solidFill>
                <a:latin typeface="Consolas" panose="020B0609020204030204" pitchFamily="49" charset="0"/>
              </a:rPr>
              <a:t>      position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position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.suivant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C0"/>
                </a:solidFill>
                <a:latin typeface="Consolas" panose="020B0609020204030204" pitchFamily="49" charset="0"/>
              </a:rPr>
              <a:t>      </a:t>
            </a:r>
            <a:r>
              <a:rPr lang="fr-FR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position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joueurArrive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…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12" name="Groupe 11"/>
          <p:cNvGrpSpPr/>
          <p:nvPr/>
        </p:nvGrpSpPr>
        <p:grpSpPr>
          <a:xfrm>
            <a:off x="8841396" y="4810346"/>
            <a:ext cx="667743" cy="523220"/>
            <a:chOff x="8841396" y="1621749"/>
            <a:chExt cx="667743" cy="523220"/>
          </a:xfrm>
        </p:grpSpPr>
        <p:sp>
          <p:nvSpPr>
            <p:cNvPr id="13" name="Rectangle 12"/>
            <p:cNvSpPr/>
            <p:nvPr/>
          </p:nvSpPr>
          <p:spPr>
            <a:xfrm>
              <a:off x="8841396" y="1621749"/>
              <a:ext cx="54373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2800" dirty="0">
                  <a:solidFill>
                    <a:srgbClr val="962D3E"/>
                  </a:solidFill>
                  <a:latin typeface="WebHostingHub-Glyphs" panose="02000503000000000000" pitchFamily="2" charset="0"/>
                </a:rPr>
                <a:t></a:t>
              </a:r>
              <a:endParaRPr lang="fr-FR" sz="2800" dirty="0">
                <a:solidFill>
                  <a:srgbClr val="962D3E"/>
                </a:solidFill>
              </a:endParaRPr>
            </a:p>
          </p:txBody>
        </p:sp>
        <p:grpSp>
          <p:nvGrpSpPr>
            <p:cNvPr id="14" name="Groupe 13"/>
            <p:cNvGrpSpPr/>
            <p:nvPr/>
          </p:nvGrpSpPr>
          <p:grpSpPr>
            <a:xfrm>
              <a:off x="9191889" y="1775679"/>
              <a:ext cx="317250" cy="144000"/>
              <a:chOff x="5833015" y="4314909"/>
              <a:chExt cx="317250" cy="144000"/>
            </a:xfrm>
          </p:grpSpPr>
          <p:sp>
            <p:nvSpPr>
              <p:cNvPr id="15" name="Pentagone 14"/>
              <p:cNvSpPr/>
              <p:nvPr/>
            </p:nvSpPr>
            <p:spPr>
              <a:xfrm>
                <a:off x="5833015" y="4314909"/>
                <a:ext cx="195828" cy="144000"/>
              </a:xfrm>
              <a:prstGeom prst="homePlate">
                <a:avLst/>
              </a:prstGeom>
              <a:solidFill>
                <a:srgbClr val="962D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/>
              </a:p>
            </p:txBody>
          </p:sp>
          <p:sp>
            <p:nvSpPr>
              <p:cNvPr id="16" name="Chevron 15"/>
              <p:cNvSpPr/>
              <p:nvPr/>
            </p:nvSpPr>
            <p:spPr>
              <a:xfrm>
                <a:off x="6006265" y="4314909"/>
                <a:ext cx="144000" cy="144000"/>
              </a:xfrm>
              <a:prstGeom prst="chevron">
                <a:avLst/>
              </a:prstGeom>
              <a:solidFill>
                <a:srgbClr val="962D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exceptions contrôlées personnalisées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exceptions</a:t>
            </a:r>
          </a:p>
        </p:txBody>
      </p:sp>
      <p:cxnSp>
        <p:nvCxnSpPr>
          <p:cNvPr id="23" name="Connecteur droit 22"/>
          <p:cNvCxnSpPr/>
          <p:nvPr/>
        </p:nvCxnSpPr>
        <p:spPr>
          <a:xfrm flipH="1">
            <a:off x="1179118" y="2396087"/>
            <a:ext cx="436" cy="1086701"/>
          </a:xfrm>
          <a:prstGeom prst="line">
            <a:avLst/>
          </a:prstGeom>
          <a:ln w="25400">
            <a:solidFill>
              <a:srgbClr val="3488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>
            <a:endCxn id="17" idx="0"/>
          </p:cNvCxnSpPr>
          <p:nvPr/>
        </p:nvCxnSpPr>
        <p:spPr>
          <a:xfrm>
            <a:off x="1179552" y="4201280"/>
            <a:ext cx="30" cy="322755"/>
          </a:xfrm>
          <a:prstGeom prst="line">
            <a:avLst/>
          </a:prstGeom>
          <a:ln w="25400">
            <a:solidFill>
              <a:srgbClr val="3488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000045" y="4524035"/>
            <a:ext cx="359073" cy="4308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fr-FR" sz="2800" dirty="0">
                <a:solidFill>
                  <a:srgbClr val="962D3E"/>
                </a:solidFill>
                <a:latin typeface="WebHostingHub-Glyphs" panose="02000503000000000000" pitchFamily="2" charset="0"/>
              </a:rPr>
              <a:t></a:t>
            </a:r>
            <a:endParaRPr lang="fr-FR" sz="2800" dirty="0">
              <a:solidFill>
                <a:srgbClr val="962D3E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9533142" y="4237845"/>
            <a:ext cx="2486025" cy="699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361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jouer()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AllerEnPrisonException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      …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try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if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(Monopoly.</a:t>
            </a:r>
            <a:r>
              <a:rPr lang="fr-FR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de1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.lancer() == Monopoly.</a:t>
            </a:r>
            <a:r>
              <a:rPr lang="fr-FR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de2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.lancer())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        </a:t>
            </a:r>
            <a:r>
              <a:rPr lang="fr-F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nbDoubles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  if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nbDoubles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== 3)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"%s a fait %d et %d aux </a:t>
            </a:r>
            <a:r>
              <a:rPr lang="fr-FR" sz="16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dés%n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joueurCourant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Monopoly.</a:t>
            </a:r>
            <a:r>
              <a:rPr lang="fr-FR" sz="1600" i="1" dirty="0">
                <a:solidFill>
                  <a:srgbClr val="0000C0"/>
                </a:solidFill>
                <a:latin typeface="Consolas" panose="020B0609020204030204" pitchFamily="49" charset="0"/>
              </a:rPr>
              <a:t>de1</a:t>
            </a:r>
            <a:r>
              <a:rPr lang="fr-F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.getFaceTiree(), Monopoly.</a:t>
            </a:r>
            <a:r>
              <a:rPr lang="fr-FR" sz="1600" i="1" dirty="0">
                <a:solidFill>
                  <a:srgbClr val="0000C0"/>
                </a:solidFill>
                <a:latin typeface="Consolas" panose="020B0609020204030204" pitchFamily="49" charset="0"/>
              </a:rPr>
              <a:t>de2</a:t>
            </a:r>
            <a:r>
              <a:rPr lang="fr-F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.getFaceTiree());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  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throw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AllerEnPrisonException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"3 doubles d'affilée"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      </a:t>
            </a:r>
            <a:r>
              <a:rPr lang="fr-F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joueurCourant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().jouer(Monopoly.</a:t>
            </a:r>
            <a:r>
              <a:rPr lang="fr-FR" sz="1600" i="1" dirty="0">
                <a:solidFill>
                  <a:srgbClr val="0000C0"/>
                </a:solidFill>
                <a:latin typeface="Consolas" panose="020B0609020204030204" pitchFamily="49" charset="0"/>
              </a:rPr>
              <a:t>de1</a:t>
            </a:r>
            <a:r>
              <a:rPr lang="fr-F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.getFaceTiree(), Monopoly.</a:t>
            </a:r>
            <a:r>
              <a:rPr lang="fr-FR" sz="1600" i="1" dirty="0">
                <a:solidFill>
                  <a:srgbClr val="0000C0"/>
                </a:solidFill>
                <a:latin typeface="Consolas" panose="020B0609020204030204" pitchFamily="49" charset="0"/>
              </a:rPr>
              <a:t>de2</a:t>
            </a:r>
            <a:r>
              <a:rPr lang="fr-F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.getFaceTiree());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catch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FailliteException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Monopoly.</a:t>
            </a:r>
            <a:r>
              <a:rPr lang="fr-FR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joueurs</a:t>
            </a:r>
            <a:r>
              <a:rPr lang="fr-FR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.retirer</a:t>
            </a:r>
            <a:r>
              <a:rPr lang="fr-F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fr-FR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.getJoueur</a:t>
            </a:r>
            <a:r>
              <a:rPr lang="fr-F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err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.getMessage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      …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8841396" y="2454952"/>
            <a:ext cx="667743" cy="523220"/>
            <a:chOff x="8841396" y="1621749"/>
            <a:chExt cx="667743" cy="523220"/>
          </a:xfrm>
        </p:grpSpPr>
        <p:sp>
          <p:nvSpPr>
            <p:cNvPr id="13" name="Rectangle 12"/>
            <p:cNvSpPr/>
            <p:nvPr/>
          </p:nvSpPr>
          <p:spPr>
            <a:xfrm>
              <a:off x="8841396" y="1621749"/>
              <a:ext cx="54373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2800" dirty="0">
                  <a:solidFill>
                    <a:srgbClr val="962D3E"/>
                  </a:solidFill>
                  <a:latin typeface="WebHostingHub-Glyphs" panose="02000503000000000000" pitchFamily="2" charset="0"/>
                </a:rPr>
                <a:t></a:t>
              </a:r>
              <a:endParaRPr lang="fr-FR" sz="2800" dirty="0">
                <a:solidFill>
                  <a:srgbClr val="962D3E"/>
                </a:solidFill>
              </a:endParaRPr>
            </a:p>
          </p:txBody>
        </p:sp>
        <p:grpSp>
          <p:nvGrpSpPr>
            <p:cNvPr id="19" name="Groupe 18"/>
            <p:cNvGrpSpPr/>
            <p:nvPr/>
          </p:nvGrpSpPr>
          <p:grpSpPr>
            <a:xfrm>
              <a:off x="9191889" y="1775679"/>
              <a:ext cx="317250" cy="144000"/>
              <a:chOff x="5833015" y="4314909"/>
              <a:chExt cx="317250" cy="144000"/>
            </a:xfrm>
          </p:grpSpPr>
          <p:sp>
            <p:nvSpPr>
              <p:cNvPr id="20" name="Pentagone 19"/>
              <p:cNvSpPr/>
              <p:nvPr/>
            </p:nvSpPr>
            <p:spPr>
              <a:xfrm>
                <a:off x="5833015" y="4314909"/>
                <a:ext cx="195828" cy="144000"/>
              </a:xfrm>
              <a:prstGeom prst="homePlate">
                <a:avLst/>
              </a:prstGeom>
              <a:solidFill>
                <a:srgbClr val="962D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/>
              </a:p>
            </p:txBody>
          </p:sp>
          <p:sp>
            <p:nvSpPr>
              <p:cNvPr id="21" name="Chevron 20"/>
              <p:cNvSpPr/>
              <p:nvPr/>
            </p:nvSpPr>
            <p:spPr>
              <a:xfrm>
                <a:off x="6006265" y="4314909"/>
                <a:ext cx="144000" cy="144000"/>
              </a:xfrm>
              <a:prstGeom prst="chevron">
                <a:avLst/>
              </a:prstGeom>
              <a:solidFill>
                <a:srgbClr val="962D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exceptions contrôlées personnalisées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exceptions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3142" y="1723256"/>
            <a:ext cx="2486025" cy="1228725"/>
          </a:xfrm>
          <a:prstGeom prst="rect">
            <a:avLst/>
          </a:prstGeom>
        </p:spPr>
      </p:pic>
      <p:cxnSp>
        <p:nvCxnSpPr>
          <p:cNvPr id="8" name="Connecteur droit 7"/>
          <p:cNvCxnSpPr>
            <a:endCxn id="22" idx="0"/>
          </p:cNvCxnSpPr>
          <p:nvPr/>
        </p:nvCxnSpPr>
        <p:spPr>
          <a:xfrm>
            <a:off x="1179554" y="2396087"/>
            <a:ext cx="28" cy="2127948"/>
          </a:xfrm>
          <a:prstGeom prst="line">
            <a:avLst/>
          </a:prstGeom>
          <a:ln w="25400">
            <a:solidFill>
              <a:srgbClr val="3488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e 15"/>
          <p:cNvGrpSpPr/>
          <p:nvPr/>
        </p:nvGrpSpPr>
        <p:grpSpPr>
          <a:xfrm>
            <a:off x="9191889" y="2608798"/>
            <a:ext cx="317250" cy="144000"/>
            <a:chOff x="5833015" y="4314909"/>
            <a:chExt cx="317250" cy="144000"/>
          </a:xfrm>
        </p:grpSpPr>
        <p:sp>
          <p:nvSpPr>
            <p:cNvPr id="17" name="Pentagone 16"/>
            <p:cNvSpPr/>
            <p:nvPr/>
          </p:nvSpPr>
          <p:spPr>
            <a:xfrm>
              <a:off x="5833015" y="4314909"/>
              <a:ext cx="195828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18" name="Chevron 17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1000045" y="4524035"/>
            <a:ext cx="359073" cy="4308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fr-FR" sz="2800" dirty="0">
                <a:solidFill>
                  <a:srgbClr val="962D3E"/>
                </a:solidFill>
                <a:latin typeface="WebHostingHub-Glyphs" panose="02000503000000000000" pitchFamily="2" charset="0"/>
              </a:rPr>
              <a:t></a:t>
            </a:r>
            <a:endParaRPr lang="fr-FR" sz="2800" dirty="0">
              <a:solidFill>
                <a:srgbClr val="962D3E"/>
              </a:solidFill>
            </a:endParaRPr>
          </a:p>
        </p:txBody>
      </p:sp>
      <p:sp>
        <p:nvSpPr>
          <p:cNvPr id="23" name="Arc 22"/>
          <p:cNvSpPr/>
          <p:nvPr/>
        </p:nvSpPr>
        <p:spPr>
          <a:xfrm>
            <a:off x="896895" y="4693024"/>
            <a:ext cx="564445" cy="261898"/>
          </a:xfrm>
          <a:prstGeom prst="arc">
            <a:avLst>
              <a:gd name="adj1" fmla="val 5298586"/>
              <a:gd name="adj2" fmla="val 13899214"/>
            </a:avLst>
          </a:prstGeom>
          <a:ln w="25400">
            <a:solidFill>
              <a:srgbClr val="962D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Connecteur droit 23"/>
          <p:cNvCxnSpPr/>
          <p:nvPr/>
        </p:nvCxnSpPr>
        <p:spPr>
          <a:xfrm>
            <a:off x="1175019" y="4954922"/>
            <a:ext cx="4098" cy="702427"/>
          </a:xfrm>
          <a:prstGeom prst="line">
            <a:avLst/>
          </a:prstGeom>
          <a:ln w="25400">
            <a:solidFill>
              <a:srgbClr val="3488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9533142" y="1723256"/>
            <a:ext cx="2486025" cy="858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Arc 25"/>
          <p:cNvSpPr/>
          <p:nvPr/>
        </p:nvSpPr>
        <p:spPr>
          <a:xfrm>
            <a:off x="-94130" y="707786"/>
            <a:ext cx="2818123" cy="4029572"/>
          </a:xfrm>
          <a:prstGeom prst="arc">
            <a:avLst>
              <a:gd name="adj1" fmla="val 5776311"/>
              <a:gd name="adj2" fmla="val 10136709"/>
            </a:avLst>
          </a:prstGeom>
          <a:ln w="25400">
            <a:solidFill>
              <a:srgbClr val="962D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999118" y="4511336"/>
            <a:ext cx="360000" cy="360000"/>
          </a:xfrm>
          <a:prstGeom prst="ellipse">
            <a:avLst/>
          </a:prstGeom>
          <a:solidFill>
            <a:srgbClr val="348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fr-FR" dirty="0">
                <a:solidFill>
                  <a:schemeClr val="bg1"/>
                </a:solidFill>
                <a:latin typeface="WebHostingHub-Glyphs" panose="02000503000000000000" pitchFamily="2" charset="0"/>
              </a:rPr>
              <a:t>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2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6" grpId="0" animBg="1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339365" y="1099255"/>
            <a:ext cx="3672739" cy="2434167"/>
          </a:xfrm>
        </p:spPr>
        <p:txBody>
          <a:bodyPr/>
          <a:lstStyle/>
          <a:p>
            <a:r>
              <a:rPr lang="fr-FR" dirty="0"/>
              <a:t>Objectifs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45506" y="1099255"/>
            <a:ext cx="7252455" cy="3729355"/>
          </a:xfrm>
        </p:spPr>
        <p:txBody>
          <a:bodyPr/>
          <a:lstStyle/>
          <a:p>
            <a:r>
              <a:rPr lang="fr-FR" dirty="0"/>
              <a:t>Comprendre plus en profondeur le mécanisme des exceptions</a:t>
            </a:r>
          </a:p>
          <a:p>
            <a:r>
              <a:rPr lang="fr-FR" dirty="0"/>
              <a:t>Savoir créer des exceptions personnalisées</a:t>
            </a:r>
          </a:p>
          <a:p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4"/>
          </p:nvPr>
        </p:nvSpPr>
        <p:spPr>
          <a:xfrm>
            <a:off x="339365" y="193022"/>
            <a:ext cx="5552388" cy="443387"/>
          </a:xfrm>
        </p:spPr>
        <p:txBody>
          <a:bodyPr>
            <a:normAutofit/>
          </a:bodyPr>
          <a:lstStyle/>
          <a:p>
            <a:r>
              <a:rPr lang="fr-FR" dirty="0"/>
              <a:t>Les exceptions</a:t>
            </a:r>
          </a:p>
        </p:txBody>
      </p:sp>
    </p:spTree>
    <p:extLst>
      <p:ext uri="{BB962C8B-B14F-4D97-AF65-F5344CB8AC3E}">
        <p14:creationId xmlns:p14="http://schemas.microsoft.com/office/powerpoint/2010/main" val="675487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Plusieurs catch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try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  val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Outils.</a:t>
            </a:r>
            <a:r>
              <a:rPr lang="fr-FR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s</a:t>
            </a:r>
            <a:r>
              <a:rPr lang="fr-FR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.nextInt</a:t>
            </a:r>
            <a:r>
              <a:rPr lang="fr-F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  ok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val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min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&amp;&amp; </a:t>
            </a: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val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&lt;= </a:t>
            </a: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max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catch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InputMismatchException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  ok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catch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NoSuchElementException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  ok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err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"Aucune saisie"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catch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(Exception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  ok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err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"Erreur"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finally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Outils.</a:t>
            </a:r>
            <a:r>
              <a:rPr lang="fr-FR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s</a:t>
            </a:r>
            <a:r>
              <a:rPr lang="fr-FR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.nextLine</a:t>
            </a:r>
            <a:r>
              <a:rPr lang="fr-F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exceptions</a:t>
            </a:r>
          </a:p>
        </p:txBody>
      </p:sp>
      <p:grpSp>
        <p:nvGrpSpPr>
          <p:cNvPr id="5" name="Groupe 4"/>
          <p:cNvGrpSpPr/>
          <p:nvPr/>
        </p:nvGrpSpPr>
        <p:grpSpPr>
          <a:xfrm rot="10295478">
            <a:off x="5328828" y="2602575"/>
            <a:ext cx="546191" cy="144002"/>
            <a:chOff x="5604074" y="4314909"/>
            <a:chExt cx="546191" cy="144002"/>
          </a:xfrm>
        </p:grpSpPr>
        <p:sp>
          <p:nvSpPr>
            <p:cNvPr id="6" name="Pentagone 5"/>
            <p:cNvSpPr/>
            <p:nvPr/>
          </p:nvSpPr>
          <p:spPr>
            <a:xfrm>
              <a:off x="5604074" y="4314911"/>
              <a:ext cx="424771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7" name="Chevron 6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e 7"/>
          <p:cNvGrpSpPr/>
          <p:nvPr/>
        </p:nvGrpSpPr>
        <p:grpSpPr>
          <a:xfrm rot="21197683">
            <a:off x="5567323" y="1900421"/>
            <a:ext cx="4413328" cy="957629"/>
            <a:chOff x="1580758" y="1518241"/>
            <a:chExt cx="2179668" cy="2403084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5" y="1689202"/>
              <a:ext cx="1986456" cy="2031757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lvl="0" algn="ctr"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N’intercepte que les Exceptions de type </a:t>
              </a:r>
              <a:r>
                <a:rPr lang="fr-FR" sz="20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InputMismatchException</a:t>
              </a:r>
              <a:endPara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962D3E"/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Segoe UI Light" panose="020B0502040204020203" pitchFamily="34" charset="0"/>
              </a:endParaRPr>
            </a:p>
          </p:txBody>
        </p:sp>
      </p:grpSp>
      <p:grpSp>
        <p:nvGrpSpPr>
          <p:cNvPr id="11" name="Groupe 10"/>
          <p:cNvGrpSpPr/>
          <p:nvPr/>
        </p:nvGrpSpPr>
        <p:grpSpPr>
          <a:xfrm rot="11340537">
            <a:off x="5344588" y="3264633"/>
            <a:ext cx="546191" cy="144002"/>
            <a:chOff x="5604074" y="4314909"/>
            <a:chExt cx="546191" cy="144002"/>
          </a:xfrm>
        </p:grpSpPr>
        <p:sp>
          <p:nvSpPr>
            <p:cNvPr id="12" name="Pentagone 11"/>
            <p:cNvSpPr/>
            <p:nvPr/>
          </p:nvSpPr>
          <p:spPr>
            <a:xfrm>
              <a:off x="5604074" y="4314911"/>
              <a:ext cx="424771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13" name="Chevron 12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e 13"/>
          <p:cNvGrpSpPr/>
          <p:nvPr/>
        </p:nvGrpSpPr>
        <p:grpSpPr>
          <a:xfrm rot="21327455">
            <a:off x="5635063" y="2823318"/>
            <a:ext cx="4413328" cy="957629"/>
            <a:chOff x="1580758" y="1518241"/>
            <a:chExt cx="2179668" cy="2403084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5" y="1689202"/>
              <a:ext cx="1986456" cy="2031757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lvl="0" algn="ctr"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N’intercepte que les Exceptions de type </a:t>
              </a:r>
              <a:r>
                <a:rPr lang="fr-FR" sz="20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NoSuchElementException</a:t>
              </a:r>
              <a:endPara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962D3E"/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Segoe UI Light" panose="020B0502040204020203" pitchFamily="34" charset="0"/>
              </a:endParaRPr>
            </a:p>
          </p:txBody>
        </p:sp>
      </p:grpSp>
      <p:grpSp>
        <p:nvGrpSpPr>
          <p:cNvPr id="17" name="Groupe 16"/>
          <p:cNvGrpSpPr/>
          <p:nvPr/>
        </p:nvGrpSpPr>
        <p:grpSpPr>
          <a:xfrm rot="11100045">
            <a:off x="3980715" y="3954205"/>
            <a:ext cx="546191" cy="144002"/>
            <a:chOff x="5604074" y="4314909"/>
            <a:chExt cx="546191" cy="144002"/>
          </a:xfrm>
        </p:grpSpPr>
        <p:sp>
          <p:nvSpPr>
            <p:cNvPr id="18" name="Pentagone 17"/>
            <p:cNvSpPr/>
            <p:nvPr/>
          </p:nvSpPr>
          <p:spPr>
            <a:xfrm>
              <a:off x="5604074" y="4314911"/>
              <a:ext cx="424771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19" name="Chevron 18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e 19"/>
          <p:cNvGrpSpPr/>
          <p:nvPr/>
        </p:nvGrpSpPr>
        <p:grpSpPr>
          <a:xfrm rot="354874">
            <a:off x="4276864" y="3969016"/>
            <a:ext cx="3961497" cy="652072"/>
            <a:chOff x="1580758" y="1518241"/>
            <a:chExt cx="2179668" cy="2403084"/>
          </a:xfrm>
        </p:grpSpPr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5" y="1689202"/>
              <a:ext cx="1986456" cy="2031757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lvl="0" algn="ctr"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Intercepte toutes les exceptions</a:t>
              </a:r>
            </a:p>
          </p:txBody>
        </p:sp>
      </p:grpSp>
      <p:grpSp>
        <p:nvGrpSpPr>
          <p:cNvPr id="23" name="Groupe 22"/>
          <p:cNvGrpSpPr/>
          <p:nvPr/>
        </p:nvGrpSpPr>
        <p:grpSpPr>
          <a:xfrm>
            <a:off x="8131308" y="4274521"/>
            <a:ext cx="3806321" cy="1748705"/>
            <a:chOff x="135164" y="3019709"/>
            <a:chExt cx="3806321" cy="1748705"/>
          </a:xfrm>
        </p:grpSpPr>
        <p:sp>
          <p:nvSpPr>
            <p:cNvPr id="24" name="Rectangle 23"/>
            <p:cNvSpPr/>
            <p:nvPr/>
          </p:nvSpPr>
          <p:spPr>
            <a:xfrm>
              <a:off x="557593" y="3019709"/>
              <a:ext cx="3383892" cy="1748705"/>
            </a:xfrm>
            <a:prstGeom prst="rect">
              <a:avLst/>
            </a:prstGeom>
            <a:solidFill>
              <a:srgbClr val="962D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877270" y="3059639"/>
              <a:ext cx="2987687" cy="1569660"/>
            </a:xfrm>
            <a:prstGeom prst="rect">
              <a:avLst/>
            </a:prstGeom>
            <a:noFill/>
          </p:spPr>
          <p:txBody>
            <a:bodyPr vert="horz" wrap="square" lIns="0" tIns="45720" rIns="91440" bIns="45720" rtlCol="0" anchor="ctr" anchorCtr="1">
              <a:spAutoFit/>
            </a:bodyPr>
            <a:lstStyle/>
            <a:p>
              <a:r>
                <a:rPr lang="fr-FR" sz="2400" dirty="0">
                  <a:solidFill>
                    <a:schemeClr val="bg1"/>
                  </a:solidFill>
                </a:rPr>
                <a:t>L’ordre d’interception est important si une classe est héritée d’une autre</a:t>
              </a:r>
            </a:p>
          </p:txBody>
        </p:sp>
        <p:sp>
          <p:nvSpPr>
            <p:cNvPr id="26" name="Ellipse 25"/>
            <p:cNvSpPr/>
            <p:nvPr/>
          </p:nvSpPr>
          <p:spPr>
            <a:xfrm>
              <a:off x="265269" y="3318873"/>
              <a:ext cx="612000" cy="612000"/>
            </a:xfrm>
            <a:prstGeom prst="ellipse">
              <a:avLst/>
            </a:prstGeom>
            <a:solidFill>
              <a:srgbClr val="E5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164" y="3036620"/>
              <a:ext cx="902286" cy="11156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3429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Catch pour plusieurs types d’exceptions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try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  val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Outils.</a:t>
            </a:r>
            <a:r>
              <a:rPr lang="fr-FR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s</a:t>
            </a:r>
            <a:r>
              <a:rPr lang="fr-FR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.nextInt</a:t>
            </a:r>
            <a:r>
              <a:rPr lang="fr-F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  ok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val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min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&amp;&amp; </a:t>
            </a: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val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&lt;= </a:t>
            </a: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max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catch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InputMismatchException|IllegalStateException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  ok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finally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Outils.</a:t>
            </a:r>
            <a:r>
              <a:rPr lang="fr-FR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s</a:t>
            </a:r>
            <a:r>
              <a:rPr lang="fr-FR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.nextLine</a:t>
            </a:r>
            <a:r>
              <a:rPr lang="fr-F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exceptions</a:t>
            </a:r>
          </a:p>
        </p:txBody>
      </p:sp>
      <p:grpSp>
        <p:nvGrpSpPr>
          <p:cNvPr id="5" name="Groupe 4"/>
          <p:cNvGrpSpPr/>
          <p:nvPr/>
        </p:nvGrpSpPr>
        <p:grpSpPr>
          <a:xfrm rot="15373673">
            <a:off x="4595049" y="3092442"/>
            <a:ext cx="546191" cy="144002"/>
            <a:chOff x="5604074" y="4314909"/>
            <a:chExt cx="546191" cy="144002"/>
          </a:xfrm>
        </p:grpSpPr>
        <p:sp>
          <p:nvSpPr>
            <p:cNvPr id="6" name="Pentagone 5"/>
            <p:cNvSpPr/>
            <p:nvPr/>
          </p:nvSpPr>
          <p:spPr>
            <a:xfrm>
              <a:off x="5604074" y="4314911"/>
              <a:ext cx="424771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7" name="Chevron 6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e 7"/>
          <p:cNvGrpSpPr/>
          <p:nvPr/>
        </p:nvGrpSpPr>
        <p:grpSpPr>
          <a:xfrm rot="335965">
            <a:off x="4305747" y="3443343"/>
            <a:ext cx="5027492" cy="1463140"/>
            <a:chOff x="1580758" y="1518241"/>
            <a:chExt cx="2179668" cy="2403084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5" y="1689202"/>
              <a:ext cx="1986456" cy="2031757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lvl="0" algn="ctr">
                <a:defRPr/>
              </a:pP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I</a:t>
              </a:r>
              <a:r>
                <a:rPr kumimoji="0" lang="fr-FR" sz="2000" b="1" i="0" u="none" strike="noStrike" kern="1200" cap="none" spc="0" normalizeH="0" baseline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cs typeface="Segoe UI Light" panose="020B0502040204020203" pitchFamily="34" charset="0"/>
                </a:rPr>
                <a:t>ntercepte</a:t>
              </a: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cs typeface="Segoe UI Light" panose="020B0502040204020203" pitchFamily="34" charset="0"/>
                </a:rPr>
                <a:t> les Exceptions de type </a:t>
              </a:r>
              <a:r>
                <a:rPr lang="fr-FR" sz="20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InputMismatchException</a:t>
              </a:r>
              <a:r>
                <a:rPr lang="fr-FR" sz="21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 et de type </a:t>
              </a:r>
              <a:r>
                <a:rPr lang="fr-FR" sz="20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IllegalStateException</a:t>
              </a:r>
              <a:endPara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962D3E"/>
                </a:solidFill>
                <a:effectLst/>
                <a:uLnTx/>
                <a:uFillTx/>
                <a:latin typeface="Bradley Hand ITC" panose="03070402050302030203" pitchFamily="66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11408017" y="92263"/>
            <a:ext cx="668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B014A9"/>
                </a:solidFill>
                <a:latin typeface="WebHostingHub-Glyphs" panose="02000503000000000000" pitchFamily="2" charset="0"/>
              </a:rPr>
              <a:t></a:t>
            </a:r>
            <a:r>
              <a:rPr lang="fr-FR" dirty="0">
                <a:solidFill>
                  <a:srgbClr val="B014A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&gt;7</a:t>
            </a:r>
          </a:p>
        </p:txBody>
      </p:sp>
    </p:spTree>
    <p:extLst>
      <p:ext uri="{BB962C8B-B14F-4D97-AF65-F5344CB8AC3E}">
        <p14:creationId xmlns:p14="http://schemas.microsoft.com/office/powerpoint/2010/main" val="3522756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exceptions</a:t>
            </a:r>
          </a:p>
        </p:txBody>
      </p:sp>
    </p:spTree>
    <p:extLst>
      <p:ext uri="{BB962C8B-B14F-4D97-AF65-F5344CB8AC3E}">
        <p14:creationId xmlns:p14="http://schemas.microsoft.com/office/powerpoint/2010/main" val="507599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exceptions et l’héritage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040" y="1832769"/>
            <a:ext cx="9620250" cy="3810000"/>
          </a:xfrm>
        </p:spPr>
      </p:pic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exceptions</a:t>
            </a:r>
          </a:p>
        </p:txBody>
      </p:sp>
      <p:grpSp>
        <p:nvGrpSpPr>
          <p:cNvPr id="6" name="Groupe 5"/>
          <p:cNvGrpSpPr/>
          <p:nvPr/>
        </p:nvGrpSpPr>
        <p:grpSpPr>
          <a:xfrm rot="21281616">
            <a:off x="4992388" y="5485206"/>
            <a:ext cx="2922886" cy="891088"/>
            <a:chOff x="1580758" y="1518241"/>
            <a:chExt cx="2179668" cy="2403084"/>
          </a:xfrm>
        </p:grpSpPr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7" y="1689204"/>
              <a:ext cx="1986456" cy="2031758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lvl="0" algn="ctr">
                <a:defRPr/>
              </a:pP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Exception non contrôlée</a:t>
              </a:r>
            </a:p>
          </p:txBody>
        </p:sp>
      </p:grpSp>
      <p:grpSp>
        <p:nvGrpSpPr>
          <p:cNvPr id="9" name="Groupe 8"/>
          <p:cNvGrpSpPr/>
          <p:nvPr/>
        </p:nvGrpSpPr>
        <p:grpSpPr>
          <a:xfrm rot="21281616">
            <a:off x="8419261" y="5286677"/>
            <a:ext cx="2922886" cy="891088"/>
            <a:chOff x="1580758" y="1518241"/>
            <a:chExt cx="2179668" cy="2403084"/>
          </a:xfrm>
        </p:grpSpPr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7" y="1689204"/>
              <a:ext cx="1986456" cy="2031758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lvl="0" algn="ctr">
                <a:defRPr/>
              </a:pP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Exception contrôlée</a:t>
              </a:r>
            </a:p>
          </p:txBody>
        </p:sp>
      </p:grpSp>
      <p:grpSp>
        <p:nvGrpSpPr>
          <p:cNvPr id="12" name="Groupe 11"/>
          <p:cNvGrpSpPr/>
          <p:nvPr/>
        </p:nvGrpSpPr>
        <p:grpSpPr>
          <a:xfrm rot="21281616">
            <a:off x="1883522" y="5286677"/>
            <a:ext cx="2922886" cy="891088"/>
            <a:chOff x="1580758" y="1518241"/>
            <a:chExt cx="2179668" cy="2403084"/>
          </a:xfrm>
        </p:grpSpPr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7" y="1689204"/>
              <a:ext cx="1986456" cy="2031758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lvl="0" algn="ctr">
                <a:defRPr/>
              </a:pP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Erreur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4830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erreurs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Erreurs graves et irrécupérables de la machine virtuelle ou de java</a:t>
            </a:r>
          </a:p>
          <a:p>
            <a:r>
              <a:rPr lang="fr-FR" dirty="0"/>
              <a:t>Arrêt du programme</a:t>
            </a:r>
          </a:p>
          <a:p>
            <a:r>
              <a:rPr lang="fr-FR" dirty="0"/>
              <a:t>Exemples :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Exception in thread "main"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java.lang.OutOfMemoryError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: Java heap space</a:t>
            </a:r>
          </a:p>
          <a:p>
            <a:pPr marL="457200" lvl="1" indent="0">
              <a:buNone/>
            </a:pPr>
            <a:r>
              <a:rPr lang="fr-FR" dirty="0">
                <a:solidFill>
                  <a:srgbClr val="FF0000"/>
                </a:solidFill>
                <a:latin typeface="Consolas" panose="020B0609020204030204" pitchFamily="49" charset="0"/>
              </a:rPr>
              <a:t>	at </a:t>
            </a:r>
            <a:r>
              <a:rPr lang="fr-FR" dirty="0" err="1">
                <a:solidFill>
                  <a:srgbClr val="FF0000"/>
                </a:solidFill>
                <a:latin typeface="Consolas" panose="020B0609020204030204" pitchFamily="49" charset="0"/>
              </a:rPr>
              <a:t>fr.eni.ecole.monopoly.Monopoly.main</a:t>
            </a:r>
            <a:r>
              <a:rPr lang="fr-FR" dirty="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  <a:r>
              <a:rPr lang="fr-FR" u="sng" dirty="0">
                <a:solidFill>
                  <a:srgbClr val="0066CC"/>
                </a:solidFill>
                <a:latin typeface="Consolas" panose="020B0609020204030204" pitchFamily="49" charset="0"/>
              </a:rPr>
              <a:t>Monopoly.java:109</a:t>
            </a:r>
            <a:r>
              <a:rPr lang="fr-FR" u="sng" dirty="0">
                <a:solidFill>
                  <a:srgbClr val="FF0000"/>
                </a:solidFill>
                <a:latin typeface="Consolas" panose="020B0609020204030204" pitchFamily="49" charset="0"/>
              </a:rPr>
              <a:t>)</a:t>
            </a:r>
            <a:endParaRPr lang="fr-FR" dirty="0"/>
          </a:p>
          <a:p>
            <a:pPr lvl="1"/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Exception in thread "main"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java.lang.StackOverflowError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fr-FR" dirty="0">
                <a:solidFill>
                  <a:srgbClr val="FF0000"/>
                </a:solidFill>
                <a:latin typeface="Consolas" panose="020B0609020204030204" pitchFamily="49" charset="0"/>
              </a:rPr>
              <a:t>	at </a:t>
            </a:r>
            <a:r>
              <a:rPr lang="fr-FR" dirty="0" err="1">
                <a:solidFill>
                  <a:srgbClr val="FF0000"/>
                </a:solidFill>
                <a:latin typeface="Consolas" panose="020B0609020204030204" pitchFamily="49" charset="0"/>
              </a:rPr>
              <a:t>fr.eni.ecole.monopoly.Monopoly.main</a:t>
            </a:r>
            <a:r>
              <a:rPr lang="fr-FR" dirty="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  <a:r>
              <a:rPr lang="fr-FR" u="sng" dirty="0">
                <a:solidFill>
                  <a:srgbClr val="0066CC"/>
                </a:solidFill>
                <a:latin typeface="Consolas" panose="020B0609020204030204" pitchFamily="49" charset="0"/>
              </a:rPr>
              <a:t>Monopoly.java:109</a:t>
            </a:r>
            <a:r>
              <a:rPr lang="fr-FR" u="sng" dirty="0">
                <a:solidFill>
                  <a:srgbClr val="FF0000"/>
                </a:solidFill>
                <a:latin typeface="Consolas" panose="020B0609020204030204" pitchFamily="49" charset="0"/>
              </a:rPr>
              <a:t>)</a:t>
            </a:r>
          </a:p>
          <a:p>
            <a:pPr lvl="0"/>
            <a:r>
              <a:rPr lang="fr-FR" dirty="0"/>
              <a:t>Correction du code ou modification du paramétrage de la machine virtuelle java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exceptions</a:t>
            </a:r>
          </a:p>
        </p:txBody>
      </p:sp>
    </p:spTree>
    <p:extLst>
      <p:ext uri="{BB962C8B-B14F-4D97-AF65-F5344CB8AC3E}">
        <p14:creationId xmlns:p14="http://schemas.microsoft.com/office/powerpoint/2010/main" val="1549245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exceptions non contrôlées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Erreurs de programmation détectées à l’exécution</a:t>
            </a:r>
          </a:p>
          <a:p>
            <a:r>
              <a:rPr lang="fr-FR" dirty="0"/>
              <a:t>Exemples :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Exception in thread "main" </a:t>
            </a:r>
            <a:r>
              <a:rPr lang="en-US" u="sng" dirty="0" err="1">
                <a:solidFill>
                  <a:srgbClr val="0066CC"/>
                </a:solidFill>
                <a:latin typeface="Consolas" panose="020B0609020204030204" pitchFamily="49" charset="0"/>
              </a:rPr>
              <a:t>java.lang.NullPointerException</a:t>
            </a:r>
            <a:endParaRPr lang="en-US" u="sng" dirty="0">
              <a:solidFill>
                <a:srgbClr val="0066CC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fr-FR" dirty="0">
                <a:solidFill>
                  <a:srgbClr val="FF0000"/>
                </a:solidFill>
                <a:latin typeface="Consolas" panose="020B0609020204030204" pitchFamily="49" charset="0"/>
              </a:rPr>
              <a:t>	at </a:t>
            </a:r>
            <a:r>
              <a:rPr lang="fr-FR" dirty="0" err="1">
                <a:solidFill>
                  <a:srgbClr val="FF0000"/>
                </a:solidFill>
                <a:latin typeface="Consolas" panose="020B0609020204030204" pitchFamily="49" charset="0"/>
              </a:rPr>
              <a:t>fr.eni.ecole.monopoly.Monopoly.main</a:t>
            </a:r>
            <a:r>
              <a:rPr lang="fr-FR" dirty="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  <a:r>
              <a:rPr lang="fr-FR" u="sng" dirty="0">
                <a:solidFill>
                  <a:srgbClr val="0066CC"/>
                </a:solidFill>
                <a:latin typeface="Consolas" panose="020B0609020204030204" pitchFamily="49" charset="0"/>
              </a:rPr>
              <a:t>Monopoly.java:109</a:t>
            </a:r>
            <a:r>
              <a:rPr lang="fr-FR" u="sng" dirty="0">
                <a:solidFill>
                  <a:srgbClr val="FF0000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Exception in thread "main" </a:t>
            </a:r>
            <a:r>
              <a:rPr lang="en-US" u="sng" dirty="0" err="1">
                <a:solidFill>
                  <a:srgbClr val="0066CC"/>
                </a:solidFill>
                <a:latin typeface="Consolas" panose="020B0609020204030204" pitchFamily="49" charset="0"/>
              </a:rPr>
              <a:t>java.lang.ArrayIndexOutOfBoundsException</a:t>
            </a:r>
            <a:r>
              <a:rPr lang="en-US" u="sng" dirty="0">
                <a:solidFill>
                  <a:srgbClr val="FF0000"/>
                </a:solidFill>
                <a:latin typeface="Consolas" panose="020B0609020204030204" pitchFamily="49" charset="0"/>
              </a:rPr>
              <a:t>: 5</a:t>
            </a:r>
          </a:p>
          <a:p>
            <a:pPr marL="457200" lvl="1" indent="0">
              <a:buNone/>
            </a:pPr>
            <a:r>
              <a:rPr lang="fr-FR" dirty="0">
                <a:solidFill>
                  <a:srgbClr val="FF0000"/>
                </a:solidFill>
                <a:latin typeface="Consolas" panose="020B0609020204030204" pitchFamily="49" charset="0"/>
              </a:rPr>
              <a:t>	at </a:t>
            </a:r>
            <a:r>
              <a:rPr lang="fr-FR" dirty="0" err="1">
                <a:solidFill>
                  <a:srgbClr val="FF0000"/>
                </a:solidFill>
                <a:latin typeface="Consolas" panose="020B0609020204030204" pitchFamily="49" charset="0"/>
              </a:rPr>
              <a:t>fr.eni.ecole.monopoly.Monopoly.main</a:t>
            </a:r>
            <a:r>
              <a:rPr lang="fr-FR" dirty="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  <a:r>
              <a:rPr lang="fr-FR" u="sng" dirty="0">
                <a:solidFill>
                  <a:srgbClr val="0066CC"/>
                </a:solidFill>
                <a:latin typeface="Consolas" panose="020B0609020204030204" pitchFamily="49" charset="0"/>
              </a:rPr>
              <a:t>Monopoly.java:109</a:t>
            </a:r>
            <a:r>
              <a:rPr lang="fr-FR" u="sng" dirty="0">
                <a:solidFill>
                  <a:srgbClr val="FF0000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Exception in thread "main" </a:t>
            </a:r>
            <a:r>
              <a:rPr lang="en-US" u="sng" dirty="0" err="1">
                <a:solidFill>
                  <a:srgbClr val="0066CC"/>
                </a:solidFill>
                <a:latin typeface="Consolas" panose="020B0609020204030204" pitchFamily="49" charset="0"/>
              </a:rPr>
              <a:t>java.lang.ArithmeticException</a:t>
            </a:r>
            <a:r>
              <a:rPr lang="en-US" u="sng" dirty="0">
                <a:solidFill>
                  <a:srgbClr val="FF0000"/>
                </a:solidFill>
                <a:latin typeface="Consolas" panose="020B0609020204030204" pitchFamily="49" charset="0"/>
              </a:rPr>
              <a:t>: / by zero</a:t>
            </a:r>
          </a:p>
          <a:p>
            <a:pPr marL="457200" lvl="1" indent="0">
              <a:buNone/>
            </a:pPr>
            <a:r>
              <a:rPr lang="fr-FR" dirty="0">
                <a:solidFill>
                  <a:srgbClr val="FF0000"/>
                </a:solidFill>
                <a:latin typeface="Consolas" panose="020B0609020204030204" pitchFamily="49" charset="0"/>
              </a:rPr>
              <a:t>	at </a:t>
            </a:r>
            <a:r>
              <a:rPr lang="fr-FR" dirty="0" err="1">
                <a:solidFill>
                  <a:srgbClr val="FF0000"/>
                </a:solidFill>
                <a:latin typeface="Consolas" panose="020B0609020204030204" pitchFamily="49" charset="0"/>
              </a:rPr>
              <a:t>fr.eni.ecole.monopoly.Monopoly.main</a:t>
            </a:r>
            <a:r>
              <a:rPr lang="fr-FR" dirty="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  <a:r>
              <a:rPr lang="fr-FR" u="sng" dirty="0">
                <a:solidFill>
                  <a:srgbClr val="0066CC"/>
                </a:solidFill>
                <a:latin typeface="Consolas" panose="020B0609020204030204" pitchFamily="49" charset="0"/>
              </a:rPr>
              <a:t>Monopoly.java:109</a:t>
            </a:r>
            <a:r>
              <a:rPr lang="fr-FR" u="sng" dirty="0">
                <a:solidFill>
                  <a:srgbClr val="FF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fr-FR" dirty="0"/>
              <a:t>À corriger par le programmeur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exceptions</a:t>
            </a:r>
          </a:p>
        </p:txBody>
      </p:sp>
    </p:spTree>
    <p:extLst>
      <p:ext uri="{BB962C8B-B14F-4D97-AF65-F5344CB8AC3E}">
        <p14:creationId xmlns:p14="http://schemas.microsoft.com/office/powerpoint/2010/main" val="2427186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exceptions non contrôlées personnalisées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JeuException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RuntimeException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private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serialVersionUID</a:t>
            </a:r>
            <a:r>
              <a:rPr lang="en-US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= 1L;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JeuException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message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super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message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fr-FR" sz="160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exceptions</a:t>
            </a:r>
          </a:p>
        </p:txBody>
      </p:sp>
      <p:grpSp>
        <p:nvGrpSpPr>
          <p:cNvPr id="5" name="Groupe 4"/>
          <p:cNvGrpSpPr/>
          <p:nvPr/>
        </p:nvGrpSpPr>
        <p:grpSpPr>
          <a:xfrm rot="21281616">
            <a:off x="7417637" y="1548685"/>
            <a:ext cx="3835761" cy="1171878"/>
            <a:chOff x="1580758" y="1518241"/>
            <a:chExt cx="2179668" cy="2403084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7" y="1689204"/>
              <a:ext cx="1986456" cy="2031758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lvl="0" algn="ctr">
                <a:defRPr/>
              </a:pP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Exception non contrôlée :</a:t>
              </a:r>
            </a:p>
            <a:p>
              <a:pPr lvl="0" algn="ctr">
                <a:defRPr/>
              </a:pP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Hérite de </a:t>
              </a:r>
              <a:r>
                <a:rPr lang="fr-FR" sz="20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RuntimeException</a:t>
              </a:r>
              <a:endParaRPr lang="fr-FR" sz="2000" b="1" dirty="0">
                <a:solidFill>
                  <a:srgbClr val="962D3E"/>
                </a:solidFill>
                <a:latin typeface="Bradley Hand ITC" panose="03070402050302030203" pitchFamily="66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9398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exceptions non contrôlées personnalisées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De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nbFaces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dirty="0">
                <a:latin typeface="Consolas" panose="020B0609020204030204" pitchFamily="49" charset="0"/>
              </a:rPr>
              <a:t>    …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setNbFaces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nbFaces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De.</a:t>
            </a:r>
            <a:r>
              <a:rPr lang="fr-FR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verifNbFaces</a:t>
            </a:r>
            <a:r>
              <a:rPr lang="fr-F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nbFaces</a:t>
            </a:r>
            <a:r>
              <a:rPr lang="fr-F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nbFaces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nbFaces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verifNbFaces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nbFaces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if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nbFaces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&lt;= 1)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throw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JeuException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"Un dé doit avoir au moins deux faces"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fr-FR" sz="160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exceptions</a:t>
            </a:r>
          </a:p>
        </p:txBody>
      </p:sp>
      <p:grpSp>
        <p:nvGrpSpPr>
          <p:cNvPr id="5" name="Groupe 4"/>
          <p:cNvGrpSpPr/>
          <p:nvPr/>
        </p:nvGrpSpPr>
        <p:grpSpPr>
          <a:xfrm rot="21281616">
            <a:off x="7627951" y="1686124"/>
            <a:ext cx="3235242" cy="2030771"/>
            <a:chOff x="1580758" y="1518241"/>
            <a:chExt cx="2179668" cy="2403084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7" y="1689204"/>
              <a:ext cx="1986456" cy="2031758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algn="ctr">
                <a:defRPr/>
              </a:pP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Ni bloc </a:t>
              </a:r>
              <a:r>
                <a:rPr lang="fr-FR" sz="200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try</a:t>
              </a:r>
              <a:r>
                <a:rPr lang="fr-FR" sz="20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 </a:t>
              </a:r>
              <a:r>
                <a:rPr lang="fr-FR" sz="2400" dirty="0"/>
                <a:t>…</a:t>
              </a:r>
              <a:r>
                <a:rPr lang="fr-FR" sz="20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 catch</a:t>
              </a:r>
              <a:r>
                <a:rPr lang="fr-FR" sz="2000" b="1" dirty="0">
                  <a:solidFill>
                    <a:srgbClr val="962D3E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, </a:t>
              </a: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ni déclaration de propagation d’exception avec </a:t>
              </a:r>
              <a:r>
                <a:rPr lang="fr-FR" sz="200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throws</a:t>
              </a:r>
              <a:endParaRPr lang="fr-FR" sz="2000" b="1" dirty="0">
                <a:solidFill>
                  <a:srgbClr val="962D3E"/>
                </a:solidFill>
                <a:latin typeface="Bradley Hand ITC" panose="03070402050302030203" pitchFamily="66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9934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exceptions contrôlées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Erreurs d’utilisation</a:t>
            </a:r>
          </a:p>
          <a:p>
            <a:r>
              <a:rPr lang="fr-FR" dirty="0"/>
              <a:t>Exemple :</a:t>
            </a:r>
          </a:p>
          <a:p>
            <a:pPr lvl="1"/>
            <a:r>
              <a:rPr lang="fr-FR" dirty="0">
                <a:solidFill>
                  <a:srgbClr val="FF0000"/>
                </a:solidFill>
                <a:latin typeface="Consolas" panose="020B0609020204030204" pitchFamily="49" charset="0"/>
              </a:rPr>
              <a:t>Exception in thread "main" </a:t>
            </a:r>
            <a:r>
              <a:rPr lang="fr-FR" u="sng" dirty="0" err="1">
                <a:solidFill>
                  <a:srgbClr val="0066CC"/>
                </a:solidFill>
                <a:latin typeface="Consolas" panose="020B0609020204030204" pitchFamily="49" charset="0"/>
              </a:rPr>
              <a:t>java.io.FileNotFoundException</a:t>
            </a:r>
            <a:r>
              <a:rPr lang="fr-FR" u="sng" dirty="0">
                <a:solidFill>
                  <a:srgbClr val="FF0000"/>
                </a:solidFill>
                <a:latin typeface="Consolas" panose="020B0609020204030204" pitchFamily="49" charset="0"/>
              </a:rPr>
              <a:t>: inexistant.txt (Le fichier spécifié est introuvable)</a:t>
            </a:r>
          </a:p>
          <a:p>
            <a:pPr marL="914400" lvl="2" indent="0">
              <a:buNone/>
            </a:pPr>
            <a:r>
              <a:rPr lang="fr-FR" sz="1800" dirty="0">
                <a:solidFill>
                  <a:srgbClr val="FF0000"/>
                </a:solidFill>
                <a:latin typeface="Consolas" panose="020B0609020204030204" pitchFamily="49" charset="0"/>
              </a:rPr>
              <a:t>at java.io.FileInputStream.open0(</a:t>
            </a:r>
            <a:r>
              <a:rPr lang="fr-FR" sz="1800" u="sng" dirty="0">
                <a:solidFill>
                  <a:srgbClr val="0066CC"/>
                </a:solidFill>
                <a:latin typeface="Consolas" panose="020B0609020204030204" pitchFamily="49" charset="0"/>
              </a:rPr>
              <a:t>Native Method</a:t>
            </a:r>
            <a:r>
              <a:rPr lang="fr-FR" sz="1800" u="sng" dirty="0">
                <a:solidFill>
                  <a:srgbClr val="FF0000"/>
                </a:solidFill>
                <a:latin typeface="Consolas" panose="020B0609020204030204" pitchFamily="49" charset="0"/>
              </a:rPr>
              <a:t>)</a:t>
            </a:r>
          </a:p>
          <a:p>
            <a:pPr marL="914400" lvl="2" indent="0">
              <a:buNone/>
            </a:pPr>
            <a:r>
              <a:rPr lang="fr-FR" sz="1800" dirty="0">
                <a:solidFill>
                  <a:srgbClr val="FF0000"/>
                </a:solidFill>
                <a:latin typeface="Consolas" panose="020B0609020204030204" pitchFamily="49" charset="0"/>
              </a:rPr>
              <a:t>at </a:t>
            </a:r>
            <a:r>
              <a:rPr lang="fr-FR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java.io.FileInputStream.open</a:t>
            </a:r>
            <a:r>
              <a:rPr lang="fr-FR" sz="1800" dirty="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  <a:r>
              <a:rPr lang="fr-FR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Unknown</a:t>
            </a:r>
            <a:r>
              <a:rPr lang="fr-FR" sz="1800" dirty="0">
                <a:solidFill>
                  <a:srgbClr val="FF0000"/>
                </a:solidFill>
                <a:latin typeface="Consolas" panose="020B0609020204030204" pitchFamily="49" charset="0"/>
              </a:rPr>
              <a:t> Source)</a:t>
            </a:r>
          </a:p>
          <a:p>
            <a:pPr marL="914400" lvl="2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at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java.io.FileInputStream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.&lt;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init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&gt;(Unknown Source)</a:t>
            </a:r>
          </a:p>
          <a:p>
            <a:pPr marL="914400" lvl="2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at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java.io.FileInputStream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.&lt;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init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&gt;(Unknown Source)</a:t>
            </a:r>
          </a:p>
          <a:p>
            <a:pPr marL="914400" lvl="2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at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java.io.FileReader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.&lt;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init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&gt;(Unknown Source)</a:t>
            </a:r>
          </a:p>
          <a:p>
            <a:pPr marL="914400" lvl="2" indent="0">
              <a:buNone/>
            </a:pPr>
            <a:r>
              <a:rPr lang="fr-FR" sz="1800" dirty="0">
                <a:solidFill>
                  <a:srgbClr val="FF0000"/>
                </a:solidFill>
                <a:latin typeface="Consolas" panose="020B0609020204030204" pitchFamily="49" charset="0"/>
              </a:rPr>
              <a:t>at </a:t>
            </a:r>
            <a:r>
              <a:rPr lang="fr-FR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fr.eni.ecole.monopoly.Monopoly.main</a:t>
            </a:r>
            <a:r>
              <a:rPr lang="fr-FR" sz="1800" dirty="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  <a:r>
              <a:rPr lang="fr-FR" sz="1800" u="sng" dirty="0">
                <a:solidFill>
                  <a:srgbClr val="0066CC"/>
                </a:solidFill>
                <a:latin typeface="Consolas" panose="020B0609020204030204" pitchFamily="49" charset="0"/>
              </a:rPr>
              <a:t>Monopoly.java:109</a:t>
            </a:r>
            <a:r>
              <a:rPr lang="fr-FR" sz="1800" u="sng" dirty="0">
                <a:solidFill>
                  <a:srgbClr val="FF0000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exceptions</a:t>
            </a:r>
          </a:p>
        </p:txBody>
      </p:sp>
    </p:spTree>
    <p:extLst>
      <p:ext uri="{BB962C8B-B14F-4D97-AF65-F5344CB8AC3E}">
        <p14:creationId xmlns:p14="http://schemas.microsoft.com/office/powerpoint/2010/main" val="3252380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17"/>
          <p:cNvCxnSpPr/>
          <p:nvPr/>
        </p:nvCxnSpPr>
        <p:spPr>
          <a:xfrm>
            <a:off x="6062263" y="1745905"/>
            <a:ext cx="0" cy="3938016"/>
          </a:xfrm>
          <a:prstGeom prst="line">
            <a:avLst/>
          </a:prstGeom>
          <a:ln>
            <a:solidFill>
              <a:srgbClr val="2F3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/>
          <p:nvPr/>
        </p:nvCxnSpPr>
        <p:spPr>
          <a:xfrm>
            <a:off x="9103591" y="1745905"/>
            <a:ext cx="0" cy="3938016"/>
          </a:xfrm>
          <a:prstGeom prst="line">
            <a:avLst/>
          </a:prstGeom>
          <a:ln>
            <a:solidFill>
              <a:srgbClr val="2F3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exceptions contrôlées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exceptions</a:t>
            </a:r>
          </a:p>
        </p:txBody>
      </p:sp>
      <p:grpSp>
        <p:nvGrpSpPr>
          <p:cNvPr id="6" name="Groupe 5"/>
          <p:cNvGrpSpPr/>
          <p:nvPr/>
        </p:nvGrpSpPr>
        <p:grpSpPr>
          <a:xfrm rot="20197645">
            <a:off x="2488083" y="3126035"/>
            <a:ext cx="1211445" cy="144001"/>
            <a:chOff x="4938820" y="4314909"/>
            <a:chExt cx="1211445" cy="144001"/>
          </a:xfrm>
        </p:grpSpPr>
        <p:sp>
          <p:nvSpPr>
            <p:cNvPr id="7" name="Pentagone 6"/>
            <p:cNvSpPr/>
            <p:nvPr/>
          </p:nvSpPr>
          <p:spPr>
            <a:xfrm>
              <a:off x="4938820" y="4314910"/>
              <a:ext cx="1090023" cy="144000"/>
            </a:xfrm>
            <a:prstGeom prst="homePlate">
              <a:avLst/>
            </a:prstGeom>
            <a:solidFill>
              <a:srgbClr val="962D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8" name="Chevron 7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962D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e 8"/>
          <p:cNvGrpSpPr/>
          <p:nvPr/>
        </p:nvGrpSpPr>
        <p:grpSpPr>
          <a:xfrm rot="1330401">
            <a:off x="2484566" y="3679135"/>
            <a:ext cx="1211445" cy="144001"/>
            <a:chOff x="4938820" y="4314909"/>
            <a:chExt cx="1211445" cy="144001"/>
          </a:xfrm>
        </p:grpSpPr>
        <p:sp>
          <p:nvSpPr>
            <p:cNvPr id="10" name="Pentagone 9"/>
            <p:cNvSpPr/>
            <p:nvPr/>
          </p:nvSpPr>
          <p:spPr>
            <a:xfrm>
              <a:off x="4938820" y="4314910"/>
              <a:ext cx="1090023" cy="144000"/>
            </a:xfrm>
            <a:prstGeom prst="homePlate">
              <a:avLst/>
            </a:prstGeom>
            <a:solidFill>
              <a:srgbClr val="962D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11" name="Chevron 10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962D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sp>
        <p:nvSpPr>
          <p:cNvPr id="12" name="ZoneTexte 11"/>
          <p:cNvSpPr txBox="1"/>
          <p:nvPr/>
        </p:nvSpPr>
        <p:spPr>
          <a:xfrm>
            <a:off x="3678388" y="2257666"/>
            <a:ext cx="1891759" cy="1267968"/>
          </a:xfrm>
          <a:prstGeom prst="rect">
            <a:avLst/>
          </a:prstGeom>
          <a:solidFill>
            <a:srgbClr val="E5E6E6"/>
          </a:solidFill>
          <a:ln w="25400">
            <a:solidFill>
              <a:srgbClr val="962D3E"/>
            </a:solidFill>
          </a:ln>
        </p:spPr>
        <p:txBody>
          <a:bodyPr vert="horz" wrap="square" lIns="91440" tIns="45720" rIns="91440" bIns="45720" rtlCol="0" anchor="b">
            <a:normAutofit fontScale="85000" lnSpcReduction="10000"/>
          </a:bodyPr>
          <a:lstStyle/>
          <a:p>
            <a:r>
              <a:rPr lang="fr-FR" sz="2400" dirty="0"/>
              <a:t>Traitement de l’exception contrôlée</a:t>
            </a:r>
          </a:p>
          <a:p>
            <a:r>
              <a:rPr lang="fr-FR" sz="2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try</a:t>
            </a:r>
            <a:r>
              <a:rPr lang="fr-FR" sz="2400" b="1" dirty="0">
                <a:solidFill>
                  <a:srgbClr val="7F0055"/>
                </a:solidFill>
                <a:latin typeface="Consolas" panose="020B0609020204030204" pitchFamily="49" charset="0"/>
              </a:rPr>
              <a:t> </a:t>
            </a:r>
            <a:r>
              <a:rPr lang="fr-FR" sz="2500" dirty="0"/>
              <a:t>…</a:t>
            </a:r>
            <a:r>
              <a:rPr lang="fr-FR" sz="2400" b="1" dirty="0">
                <a:solidFill>
                  <a:srgbClr val="7F0055"/>
                </a:solidFill>
                <a:latin typeface="Consolas" panose="020B0609020204030204" pitchFamily="49" charset="0"/>
              </a:rPr>
              <a:t> catch</a:t>
            </a:r>
            <a:endParaRPr lang="fr-FR" sz="2400" dirty="0"/>
          </a:p>
        </p:txBody>
      </p:sp>
      <p:grpSp>
        <p:nvGrpSpPr>
          <p:cNvPr id="14" name="Groupe 13"/>
          <p:cNvGrpSpPr/>
          <p:nvPr/>
        </p:nvGrpSpPr>
        <p:grpSpPr>
          <a:xfrm>
            <a:off x="5570146" y="2795817"/>
            <a:ext cx="1211445" cy="144001"/>
            <a:chOff x="4938820" y="4314909"/>
            <a:chExt cx="1211445" cy="144001"/>
          </a:xfrm>
        </p:grpSpPr>
        <p:sp>
          <p:nvSpPr>
            <p:cNvPr id="15" name="Pentagone 14"/>
            <p:cNvSpPr/>
            <p:nvPr/>
          </p:nvSpPr>
          <p:spPr>
            <a:xfrm>
              <a:off x="4938820" y="4314910"/>
              <a:ext cx="1090023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16" name="Chevron 15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sp>
        <p:nvSpPr>
          <p:cNvPr id="5" name="ZoneTexte 4"/>
          <p:cNvSpPr txBox="1"/>
          <p:nvPr/>
        </p:nvSpPr>
        <p:spPr>
          <a:xfrm>
            <a:off x="918526" y="2891650"/>
            <a:ext cx="1670304" cy="1267968"/>
          </a:xfrm>
          <a:prstGeom prst="rect">
            <a:avLst/>
          </a:prstGeom>
          <a:solidFill>
            <a:srgbClr val="E5E6E6"/>
          </a:solidFill>
          <a:ln w="25400">
            <a:solidFill>
              <a:srgbClr val="962D3E"/>
            </a:solidFill>
          </a:ln>
        </p:spPr>
        <p:txBody>
          <a:bodyPr vert="horz" wrap="square" lIns="91440" tIns="45720" rIns="91440" bIns="45720" rtlCol="0" anchor="b">
            <a:normAutofit fontScale="92500" lnSpcReduction="20000"/>
          </a:bodyPr>
          <a:lstStyle/>
          <a:p>
            <a:r>
              <a:rPr lang="fr-FR" sz="2400" dirty="0"/>
              <a:t>Levée d’une exception contrôlée</a:t>
            </a:r>
          </a:p>
          <a:p>
            <a:r>
              <a:rPr lang="fr-FR" sz="2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throw</a:t>
            </a:r>
            <a:endParaRPr lang="fr-FR" sz="2400" dirty="0"/>
          </a:p>
        </p:txBody>
      </p:sp>
      <p:sp>
        <p:nvSpPr>
          <p:cNvPr id="19" name="ZoneTexte 18"/>
          <p:cNvSpPr txBox="1"/>
          <p:nvPr/>
        </p:nvSpPr>
        <p:spPr>
          <a:xfrm>
            <a:off x="2170176" y="1554823"/>
            <a:ext cx="2298963" cy="461665"/>
          </a:xfrm>
          <a:prstGeom prst="rect">
            <a:avLst/>
          </a:prstGeom>
        </p:spPr>
        <p:txBody>
          <a:bodyPr vert="horz" wrap="none" lIns="91440" tIns="45720" rIns="91440" bIns="45720" rtlCol="0" anchor="b">
            <a:spAutoFit/>
          </a:bodyPr>
          <a:lstStyle/>
          <a:p>
            <a:r>
              <a:rPr lang="fr-FR" sz="2400" dirty="0"/>
              <a:t>Dans la méthode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7021364" y="1185491"/>
            <a:ext cx="1530096" cy="120032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/>
          <a:p>
            <a:r>
              <a:rPr lang="fr-FR" sz="2400" dirty="0"/>
              <a:t>Dans la méthode appelante</a:t>
            </a:r>
          </a:p>
        </p:txBody>
      </p:sp>
      <p:grpSp>
        <p:nvGrpSpPr>
          <p:cNvPr id="21" name="Groupe 20"/>
          <p:cNvGrpSpPr/>
          <p:nvPr/>
        </p:nvGrpSpPr>
        <p:grpSpPr>
          <a:xfrm rot="20197645">
            <a:off x="5469397" y="3991785"/>
            <a:ext cx="1211445" cy="144001"/>
            <a:chOff x="4938820" y="4314909"/>
            <a:chExt cx="1211445" cy="144001"/>
          </a:xfrm>
        </p:grpSpPr>
        <p:sp>
          <p:nvSpPr>
            <p:cNvPr id="22" name="Pentagone 21"/>
            <p:cNvSpPr/>
            <p:nvPr/>
          </p:nvSpPr>
          <p:spPr>
            <a:xfrm>
              <a:off x="4938820" y="4314910"/>
              <a:ext cx="1090023" cy="144000"/>
            </a:xfrm>
            <a:prstGeom prst="homePlate">
              <a:avLst/>
            </a:prstGeom>
            <a:solidFill>
              <a:srgbClr val="962D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23" name="Chevron 22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962D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e 23"/>
          <p:cNvGrpSpPr/>
          <p:nvPr/>
        </p:nvGrpSpPr>
        <p:grpSpPr>
          <a:xfrm rot="1330401">
            <a:off x="5465880" y="4544885"/>
            <a:ext cx="1211445" cy="144001"/>
            <a:chOff x="4938820" y="4314909"/>
            <a:chExt cx="1211445" cy="144001"/>
          </a:xfrm>
        </p:grpSpPr>
        <p:sp>
          <p:nvSpPr>
            <p:cNvPr id="25" name="Pentagone 24"/>
            <p:cNvSpPr/>
            <p:nvPr/>
          </p:nvSpPr>
          <p:spPr>
            <a:xfrm>
              <a:off x="4938820" y="4314910"/>
              <a:ext cx="1090023" cy="144000"/>
            </a:xfrm>
            <a:prstGeom prst="homePlate">
              <a:avLst/>
            </a:prstGeom>
            <a:solidFill>
              <a:srgbClr val="962D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26" name="Chevron 25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962D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sp>
        <p:nvSpPr>
          <p:cNvPr id="27" name="ZoneTexte 26"/>
          <p:cNvSpPr txBox="1"/>
          <p:nvPr/>
        </p:nvSpPr>
        <p:spPr>
          <a:xfrm>
            <a:off x="6659702" y="3123416"/>
            <a:ext cx="1891759" cy="1267968"/>
          </a:xfrm>
          <a:prstGeom prst="rect">
            <a:avLst/>
          </a:prstGeom>
          <a:solidFill>
            <a:srgbClr val="E5E6E6"/>
          </a:solidFill>
          <a:ln w="25400">
            <a:solidFill>
              <a:srgbClr val="962D3E"/>
            </a:solidFill>
          </a:ln>
        </p:spPr>
        <p:txBody>
          <a:bodyPr vert="horz" wrap="square" lIns="91440" tIns="45720" rIns="91440" bIns="45720" rtlCol="0" anchor="b">
            <a:normAutofit fontScale="85000" lnSpcReduction="10000"/>
          </a:bodyPr>
          <a:lstStyle/>
          <a:p>
            <a:r>
              <a:rPr lang="fr-FR" sz="2400" dirty="0"/>
              <a:t>Traitement de l’exception contrôlée</a:t>
            </a:r>
          </a:p>
          <a:p>
            <a:r>
              <a:rPr lang="fr-FR" sz="2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try</a:t>
            </a:r>
            <a:r>
              <a:rPr lang="fr-FR" sz="2400" b="1" dirty="0">
                <a:solidFill>
                  <a:srgbClr val="7F0055"/>
                </a:solidFill>
                <a:latin typeface="Consolas" panose="020B0609020204030204" pitchFamily="49" charset="0"/>
              </a:rPr>
              <a:t> </a:t>
            </a:r>
            <a:r>
              <a:rPr lang="fr-FR" sz="2500" dirty="0"/>
              <a:t>…</a:t>
            </a:r>
            <a:r>
              <a:rPr lang="fr-FR" sz="2400" b="1" dirty="0">
                <a:solidFill>
                  <a:srgbClr val="7F0055"/>
                </a:solidFill>
                <a:latin typeface="Consolas" panose="020B0609020204030204" pitchFamily="49" charset="0"/>
              </a:rPr>
              <a:t> catch</a:t>
            </a:r>
            <a:endParaRPr lang="fr-FR" sz="2400" dirty="0"/>
          </a:p>
        </p:txBody>
      </p:sp>
      <p:sp>
        <p:nvSpPr>
          <p:cNvPr id="13" name="ZoneTexte 12"/>
          <p:cNvSpPr txBox="1"/>
          <p:nvPr/>
        </p:nvSpPr>
        <p:spPr>
          <a:xfrm>
            <a:off x="3678387" y="3734652"/>
            <a:ext cx="1891759" cy="1267968"/>
          </a:xfrm>
          <a:prstGeom prst="rect">
            <a:avLst/>
          </a:prstGeom>
          <a:solidFill>
            <a:srgbClr val="E5E6E6"/>
          </a:solidFill>
          <a:ln w="25400">
            <a:solidFill>
              <a:srgbClr val="962D3E"/>
            </a:solidFill>
          </a:ln>
        </p:spPr>
        <p:txBody>
          <a:bodyPr vert="horz" wrap="square" lIns="91440" tIns="45720" rIns="91440" bIns="45720" rtlCol="0" anchor="b">
            <a:normAutofit fontScale="92500" lnSpcReduction="20000"/>
          </a:bodyPr>
          <a:lstStyle/>
          <a:p>
            <a:r>
              <a:rPr lang="fr-FR" sz="2400" dirty="0"/>
              <a:t>Propagation de l’exception contrôlée</a:t>
            </a:r>
          </a:p>
          <a:p>
            <a:r>
              <a:rPr lang="fr-FR" sz="2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endParaRPr lang="fr-FR" sz="2400" dirty="0"/>
          </a:p>
        </p:txBody>
      </p:sp>
      <p:grpSp>
        <p:nvGrpSpPr>
          <p:cNvPr id="29" name="Groupe 28"/>
          <p:cNvGrpSpPr/>
          <p:nvPr/>
        </p:nvGrpSpPr>
        <p:grpSpPr>
          <a:xfrm>
            <a:off x="8558580" y="3613396"/>
            <a:ext cx="1211445" cy="144001"/>
            <a:chOff x="4938820" y="4314909"/>
            <a:chExt cx="1211445" cy="144001"/>
          </a:xfrm>
        </p:grpSpPr>
        <p:sp>
          <p:nvSpPr>
            <p:cNvPr id="30" name="Pentagone 29"/>
            <p:cNvSpPr/>
            <p:nvPr/>
          </p:nvSpPr>
          <p:spPr>
            <a:xfrm>
              <a:off x="4938820" y="4314910"/>
              <a:ext cx="1090023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31" name="Chevron 30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e 31"/>
          <p:cNvGrpSpPr/>
          <p:nvPr/>
        </p:nvGrpSpPr>
        <p:grpSpPr>
          <a:xfrm rot="20197645">
            <a:off x="8457831" y="4809364"/>
            <a:ext cx="1211445" cy="144001"/>
            <a:chOff x="4938820" y="4314909"/>
            <a:chExt cx="1211445" cy="144001"/>
          </a:xfrm>
        </p:grpSpPr>
        <p:sp>
          <p:nvSpPr>
            <p:cNvPr id="33" name="Pentagone 32"/>
            <p:cNvSpPr/>
            <p:nvPr/>
          </p:nvSpPr>
          <p:spPr>
            <a:xfrm>
              <a:off x="4938820" y="4314910"/>
              <a:ext cx="1090023" cy="144000"/>
            </a:xfrm>
            <a:prstGeom prst="homePlate">
              <a:avLst/>
            </a:prstGeom>
            <a:solidFill>
              <a:srgbClr val="962D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34" name="Chevron 33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962D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e 34"/>
          <p:cNvGrpSpPr/>
          <p:nvPr/>
        </p:nvGrpSpPr>
        <p:grpSpPr>
          <a:xfrm rot="1330401">
            <a:off x="8454314" y="5362464"/>
            <a:ext cx="1211445" cy="144001"/>
            <a:chOff x="4938820" y="4314909"/>
            <a:chExt cx="1211445" cy="144001"/>
          </a:xfrm>
        </p:grpSpPr>
        <p:sp>
          <p:nvSpPr>
            <p:cNvPr id="36" name="Pentagone 35"/>
            <p:cNvSpPr/>
            <p:nvPr/>
          </p:nvSpPr>
          <p:spPr>
            <a:xfrm>
              <a:off x="4938820" y="4314910"/>
              <a:ext cx="1090023" cy="144000"/>
            </a:xfrm>
            <a:prstGeom prst="homePlate">
              <a:avLst/>
            </a:prstGeom>
            <a:solidFill>
              <a:srgbClr val="962D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37" name="Chevron 36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962D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sp>
        <p:nvSpPr>
          <p:cNvPr id="28" name="ZoneTexte 27"/>
          <p:cNvSpPr txBox="1"/>
          <p:nvPr/>
        </p:nvSpPr>
        <p:spPr>
          <a:xfrm>
            <a:off x="6659701" y="4600402"/>
            <a:ext cx="1891759" cy="1267968"/>
          </a:xfrm>
          <a:prstGeom prst="rect">
            <a:avLst/>
          </a:prstGeom>
          <a:solidFill>
            <a:srgbClr val="E5E6E6"/>
          </a:solidFill>
          <a:ln w="25400">
            <a:solidFill>
              <a:srgbClr val="962D3E"/>
            </a:solidFill>
          </a:ln>
        </p:spPr>
        <p:txBody>
          <a:bodyPr vert="horz" wrap="square" lIns="91440" tIns="45720" rIns="91440" bIns="45720" rtlCol="0" anchor="b">
            <a:normAutofit fontScale="92500" lnSpcReduction="20000"/>
          </a:bodyPr>
          <a:lstStyle/>
          <a:p>
            <a:r>
              <a:rPr lang="fr-FR" sz="2400" dirty="0"/>
              <a:t>Propagation de l’exception contrôlée</a:t>
            </a:r>
          </a:p>
          <a:p>
            <a:r>
              <a:rPr lang="fr-FR" sz="2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endParaRPr lang="fr-FR" sz="2400" dirty="0"/>
          </a:p>
        </p:txBody>
      </p:sp>
      <p:sp>
        <p:nvSpPr>
          <p:cNvPr id="39" name="ZoneTexte 38"/>
          <p:cNvSpPr txBox="1"/>
          <p:nvPr/>
        </p:nvSpPr>
        <p:spPr>
          <a:xfrm>
            <a:off x="10301843" y="1554823"/>
            <a:ext cx="397866" cy="461665"/>
          </a:xfrm>
          <a:prstGeom prst="rect">
            <a:avLst/>
          </a:prstGeom>
        </p:spPr>
        <p:txBody>
          <a:bodyPr vert="horz" wrap="none" lIns="91440" tIns="45720" rIns="91440" bIns="45720" rtlCol="0" anchor="b">
            <a:spAutoFit/>
          </a:bodyPr>
          <a:lstStyle/>
          <a:p>
            <a:r>
              <a:rPr lang="fr-FR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2771418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b">
        <a:normAutofit/>
      </a:bodyPr>
      <a:lstStyle>
        <a:defPPr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6201FEAA9EBE4FA7C434936B46E6EC" ma:contentTypeVersion="0" ma:contentTypeDescription="Crée un document." ma:contentTypeScope="" ma:versionID="f92f32b452ee993011f299d9a05942a6">
  <xsd:schema xmlns:xsd="http://www.w3.org/2001/XMLSchema" xmlns:xs="http://www.w3.org/2001/XMLSchema" xmlns:p="http://schemas.microsoft.com/office/2006/metadata/properties" xmlns:ns2="48513151-72dc-4d20-a25c-0c8180736831" targetNamespace="http://schemas.microsoft.com/office/2006/metadata/properties" ma:root="true" ma:fieldsID="a3910bdc21939a5277c02cb1723dd0ec" ns2:_="">
    <xsd:import namespace="48513151-72dc-4d20-a25c-0c8180736831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13151-72dc-4d20-a25c-0c8180736831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eur d’ID de document" ma:description="Valeur de l’ID de document affecté à cet élément." ma:internalName="_dlc_DocId" ma:readOnly="true">
      <xsd:simpleType>
        <xsd:restriction base="dms:Text"/>
      </xsd:simpleType>
    </xsd:element>
    <xsd:element name="_dlc_DocIdUrl" ma:index="9" nillable="true" ma:displayName="ID de document" ma:description="Lien permanent vers ce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12A40510D27949A0EED36C18C19AB4" ma:contentTypeVersion="8" ma:contentTypeDescription="Crée un document." ma:contentTypeScope="" ma:versionID="364cd69fcd29cacc6c5514bd7dcd240c">
  <xsd:schema xmlns:xsd="http://www.w3.org/2001/XMLSchema" xmlns:xs="http://www.w3.org/2001/XMLSchema" xmlns:p="http://schemas.microsoft.com/office/2006/metadata/properties" xmlns:ns2="137040ba-010e-404a-853c-d6f0216fd925" targetNamespace="http://schemas.microsoft.com/office/2006/metadata/properties" ma:root="true" ma:fieldsID="62183940d33720f8b68dbed80daba725" ns2:_="">
    <xsd:import namespace="137040ba-010e-404a-853c-d6f0216fd92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7040ba-010e-404a-853c-d6f0216fd92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C53248-3922-4E5B-A1F3-F2C90647B3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513151-72dc-4d20-a25c-0c8180736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744E35-8DFE-42FB-9B27-EF60FB2821E4}">
  <ds:schemaRefs>
    <ds:schemaRef ds:uri="http://schemas.microsoft.com/office/infopath/2007/PartnerControls"/>
    <ds:schemaRef ds:uri="http://purl.org/dc/dcmitype/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48513151-72dc-4d20-a25c-0c8180736831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92112B7-675F-4876-9B67-FE360DED350F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CA83E601-2D24-45FD-9F81-6BC226AE7B41}"/>
</file>

<file path=docProps/app.xml><?xml version="1.0" encoding="utf-8"?>
<Properties xmlns="http://schemas.openxmlformats.org/officeDocument/2006/extended-properties" xmlns:vt="http://schemas.openxmlformats.org/officeDocument/2006/docPropsVTypes">
  <TotalTime>36505</TotalTime>
  <Words>1999</Words>
  <Application>Microsoft Office PowerPoint</Application>
  <PresentationFormat>Grand écran</PresentationFormat>
  <Paragraphs>342</Paragraphs>
  <Slides>22</Slides>
  <Notes>18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31" baseType="lpstr">
      <vt:lpstr>Segoe UI Light</vt:lpstr>
      <vt:lpstr>Calibri Light</vt:lpstr>
      <vt:lpstr>Segoe UI</vt:lpstr>
      <vt:lpstr>Calibri</vt:lpstr>
      <vt:lpstr>WebHostingHub-Glyphs</vt:lpstr>
      <vt:lpstr>Bradley Hand ITC</vt:lpstr>
      <vt:lpstr>Consolas</vt:lpstr>
      <vt:lpstr>Arial</vt:lpstr>
      <vt:lpstr>Thème Office</vt:lpstr>
      <vt:lpstr>La Programmation Orientée Objet (POO) avec Java</vt:lpstr>
      <vt:lpstr>Objectifs</vt:lpstr>
      <vt:lpstr>Les exceptions et l’héritage</vt:lpstr>
      <vt:lpstr>Les erreurs</vt:lpstr>
      <vt:lpstr>Les exceptions non contrôlées</vt:lpstr>
      <vt:lpstr>Les exceptions non contrôlées personnalisées</vt:lpstr>
      <vt:lpstr>Les exceptions non contrôlées personnalisées</vt:lpstr>
      <vt:lpstr>Les exceptions contrôlées</vt:lpstr>
      <vt:lpstr>Les exceptions contrôlées</vt:lpstr>
      <vt:lpstr>Les exceptions contrôlées personnalisées</vt:lpstr>
      <vt:lpstr>Les exceptions contrôlées personnalisées</vt:lpstr>
      <vt:lpstr>Les exceptions contrôlées personnalisées</vt:lpstr>
      <vt:lpstr>Les exceptions contrôlées personnalisées</vt:lpstr>
      <vt:lpstr>Les exceptions contrôlées personnalisées</vt:lpstr>
      <vt:lpstr>Les exceptions contrôlées personnalisées</vt:lpstr>
      <vt:lpstr>Les exceptions contrôlées personnalisées</vt:lpstr>
      <vt:lpstr>Les exceptions contrôlées personnalisées</vt:lpstr>
      <vt:lpstr>Les exceptions contrôlées personnalisées</vt:lpstr>
      <vt:lpstr>Les exceptions contrôlées personnalisées</vt:lpstr>
      <vt:lpstr>Plusieurs catch</vt:lpstr>
      <vt:lpstr>Catch pour plusieurs types d’exceptions</vt:lpstr>
      <vt:lpstr>Présentation PowerPoint</vt:lpstr>
    </vt:vector>
  </TitlesOfParts>
  <Company>editions Eni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Nathalie HERVOCHE</dc:creator>
  <cp:lastModifiedBy>Laurent BOUVET</cp:lastModifiedBy>
  <cp:revision>748</cp:revision>
  <dcterms:created xsi:type="dcterms:W3CDTF">2017-05-09T08:51:09Z</dcterms:created>
  <dcterms:modified xsi:type="dcterms:W3CDTF">2018-11-15T09:00:24Z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f66734b3-83b1-41cc-940e-f23d0c158fc1</vt:lpwstr>
  </property>
  <property fmtid="{D5CDD505-2E9C-101B-9397-08002B2CF9AE}" pid="3" name="ContentTypeId">
    <vt:lpwstr>0x0101000912A40510D27949A0EED36C18C19AB4</vt:lpwstr>
  </property>
</Properties>
</file>